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8"/>
  </p:notesMasterIdLst>
  <p:handoutMasterIdLst>
    <p:handoutMasterId r:id="rId49"/>
  </p:handoutMasterIdLst>
  <p:sldIdLst>
    <p:sldId id="265" r:id="rId3"/>
    <p:sldId id="343" r:id="rId4"/>
    <p:sldId id="342" r:id="rId5"/>
    <p:sldId id="379" r:id="rId6"/>
    <p:sldId id="376" r:id="rId7"/>
    <p:sldId id="351" r:id="rId8"/>
    <p:sldId id="352" r:id="rId9"/>
    <p:sldId id="344" r:id="rId10"/>
    <p:sldId id="345" r:id="rId11"/>
    <p:sldId id="310" r:id="rId12"/>
    <p:sldId id="347" r:id="rId13"/>
    <p:sldId id="350" r:id="rId14"/>
    <p:sldId id="355" r:id="rId15"/>
    <p:sldId id="354" r:id="rId16"/>
    <p:sldId id="359" r:id="rId17"/>
    <p:sldId id="358" r:id="rId18"/>
    <p:sldId id="349" r:id="rId19"/>
    <p:sldId id="338" r:id="rId20"/>
    <p:sldId id="341" r:id="rId21"/>
    <p:sldId id="353" r:id="rId22"/>
    <p:sldId id="321" r:id="rId23"/>
    <p:sldId id="340" r:id="rId24"/>
    <p:sldId id="339" r:id="rId25"/>
    <p:sldId id="337" r:id="rId26"/>
    <p:sldId id="335" r:id="rId27"/>
    <p:sldId id="363" r:id="rId28"/>
    <p:sldId id="373" r:id="rId29"/>
    <p:sldId id="372" r:id="rId30"/>
    <p:sldId id="362" r:id="rId31"/>
    <p:sldId id="361" r:id="rId32"/>
    <p:sldId id="360" r:id="rId33"/>
    <p:sldId id="378" r:id="rId34"/>
    <p:sldId id="367" r:id="rId35"/>
    <p:sldId id="334" r:id="rId36"/>
    <p:sldId id="368" r:id="rId37"/>
    <p:sldId id="370" r:id="rId38"/>
    <p:sldId id="371" r:id="rId39"/>
    <p:sldId id="366" r:id="rId40"/>
    <p:sldId id="364" r:id="rId41"/>
    <p:sldId id="369" r:id="rId42"/>
    <p:sldId id="381" r:id="rId43"/>
    <p:sldId id="375" r:id="rId44"/>
    <p:sldId id="380" r:id="rId45"/>
    <p:sldId id="382" r:id="rId46"/>
    <p:sldId id="322" r:id="rId47"/>
  </p:sldIdLst>
  <p:sldSz cx="12188825" cy="6858000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371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1018">
          <p15:clr>
            <a:srgbClr val="A4A3A4"/>
          </p15:clr>
        </p15:guide>
        <p15:guide id="6" orient="horz" pos="388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pos="3839">
          <p15:clr>
            <a:srgbClr val="A4A3A4"/>
          </p15:clr>
        </p15:guide>
        <p15:guide id="10" pos="1247">
          <p15:clr>
            <a:srgbClr val="A4A3A4"/>
          </p15:clr>
        </p15:guide>
        <p15:guide id="11" pos="7007">
          <p15:clr>
            <a:srgbClr val="A4A3A4"/>
          </p15:clr>
        </p15:guide>
        <p15:guide id="12" pos="4415">
          <p15:clr>
            <a:srgbClr val="A4A3A4"/>
          </p15:clr>
        </p15:guide>
        <p15:guide id="13" pos="6863">
          <p15:clr>
            <a:srgbClr val="A4A3A4"/>
          </p15:clr>
        </p15:guide>
        <p15:guide id="14" pos="7295">
          <p15:clr>
            <a:srgbClr val="A4A3A4"/>
          </p15:clr>
        </p15:guide>
        <p15:guide id="15" pos="1535">
          <p15:clr>
            <a:srgbClr val="A4A3A4"/>
          </p15:clr>
        </p15:guide>
        <p15:guide id="16" pos="6143">
          <p15:clr>
            <a:srgbClr val="A4A3A4"/>
          </p15:clr>
        </p15:guide>
        <p15:guide id="17" pos="35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>
        <p:scale>
          <a:sx n="100" d="100"/>
          <a:sy n="100" d="100"/>
        </p:scale>
        <p:origin x="-924" y="-462"/>
      </p:cViewPr>
      <p:guideLst>
        <p:guide orient="horz" pos="2160"/>
        <p:guide orient="horz" pos="4030"/>
        <p:guide orient="horz" pos="371"/>
        <p:guide orient="horz" pos="1152"/>
        <p:guide orient="horz" pos="1018"/>
        <p:guide orient="horz" pos="3886"/>
        <p:guide orient="horz"/>
        <p:guide orient="horz" pos="528"/>
        <p:guide pos="3839"/>
        <p:guide pos="1247"/>
        <p:guide pos="7007"/>
        <p:guide pos="4415"/>
        <p:guide pos="6863"/>
        <p:guide pos="7295"/>
        <p:guide pos="1535"/>
        <p:guide pos="6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381000"/>
            <a:ext cx="91440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02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arge ocean wave (semitransparent)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arge ocean wave (semitransparent)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Рисунок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14492" y="332656"/>
            <a:ext cx="5184575" cy="500134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Революция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/>
              <a:t>в контексте парадигмы эволюционной экономики</a:t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О.В. Иншаков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585176" cy="527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Издержки революции: типы и виды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9614" y="1412775"/>
            <a:ext cx="4402830" cy="4608513"/>
          </a:xfrm>
        </p:spPr>
        <p:txBody>
          <a:bodyPr/>
          <a:lstStyle/>
          <a:p>
            <a:r>
              <a:rPr lang="ru-RU" dirty="0"/>
              <a:t>Постоянные и     переменные издержки</a:t>
            </a:r>
          </a:p>
          <a:p>
            <a:r>
              <a:rPr lang="ru-RU" dirty="0" smtClean="0"/>
              <a:t>Прямые и косвенные издержки</a:t>
            </a:r>
          </a:p>
          <a:p>
            <a:r>
              <a:rPr lang="ru-RU" dirty="0" smtClean="0"/>
              <a:t>Явные и неявные издержки</a:t>
            </a:r>
          </a:p>
          <a:p>
            <a:r>
              <a:rPr lang="ru-RU" dirty="0" smtClean="0"/>
              <a:t>Трансформационные и транзакционные издержки</a:t>
            </a:r>
          </a:p>
        </p:txBody>
      </p:sp>
      <p:graphicFrame>
        <p:nvGraphicFramePr>
          <p:cNvPr id="6" name="Объект 5" descr="Sample table with 3 columns, 4 row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6570757"/>
              </p:ext>
            </p:extLst>
          </p:nvPr>
        </p:nvGraphicFramePr>
        <p:xfrm>
          <a:off x="6598467" y="1412775"/>
          <a:ext cx="5112567" cy="408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41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41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23167">
                <a:tc>
                  <a:txBody>
                    <a:bodyPr/>
                    <a:lstStyle/>
                    <a:p>
                      <a:r>
                        <a:rPr lang="ru-RU" sz="1800" noProof="0" dirty="0" smtClean="0"/>
                        <a:t>Виды издержек революции</a:t>
                      </a:r>
                      <a:endParaRPr lang="ru-RU" sz="1800" noProof="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Pro</a:t>
                      </a:r>
                      <a:endParaRPr lang="ru-RU" sz="1800" noProof="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Contra</a:t>
                      </a:r>
                      <a:endParaRPr lang="ru-RU" sz="1800" noProof="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3167">
                <a:tc>
                  <a:txBody>
                    <a:bodyPr/>
                    <a:lstStyle/>
                    <a:p>
                      <a:r>
                        <a:rPr lang="ru-RU" b="0" i="0" u="none" strike="noStrike" baseline="0" noProof="0" dirty="0" smtClean="0"/>
                        <a:t>Издержки подготовки</a:t>
                      </a:r>
                      <a:r>
                        <a:rPr lang="en-US" b="0" i="0" u="none" strike="noStrike" baseline="0" noProof="0" dirty="0" smtClean="0"/>
                        <a:t> </a:t>
                      </a:r>
                      <a:r>
                        <a:rPr lang="ru-RU" b="0" i="0" u="none" strike="noStrike" baseline="0" noProof="0" dirty="0" smtClean="0"/>
                        <a:t>революции</a:t>
                      </a:r>
                      <a:endParaRPr lang="ru-RU" sz="1800" noProof="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noProof="0" dirty="0" smtClean="0"/>
                        <a:t>Cpr</a:t>
                      </a:r>
                      <a:endParaRPr lang="ru-RU" sz="1800" b="1" i="1" noProof="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noProof="0" dirty="0" smtClean="0">
                          <a:solidFill>
                            <a:srgbClr val="FFC000"/>
                          </a:solidFill>
                        </a:rPr>
                        <a:t>Ccp</a:t>
                      </a:r>
                      <a:endParaRPr lang="ru-RU" sz="1800" b="1" i="1" noProof="0" dirty="0">
                        <a:solidFill>
                          <a:srgbClr val="FFC000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3167">
                <a:tc>
                  <a:txBody>
                    <a:bodyPr/>
                    <a:lstStyle/>
                    <a:p>
                      <a:r>
                        <a:rPr lang="ru-RU" b="0" i="0" u="none" strike="noStrike" baseline="0" noProof="0" dirty="0" smtClean="0"/>
                        <a:t>Издержки проведения революции</a:t>
                      </a:r>
                      <a:endParaRPr lang="ru-RU" sz="1800" noProof="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noProof="0" dirty="0" smtClean="0"/>
                        <a:t>Crp</a:t>
                      </a:r>
                      <a:endParaRPr lang="ru-RU" sz="1800" b="1" i="1" noProof="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noProof="0" dirty="0" smtClean="0">
                          <a:solidFill>
                            <a:srgbClr val="FFC000"/>
                          </a:solidFill>
                        </a:rPr>
                        <a:t>Ccr</a:t>
                      </a:r>
                      <a:endParaRPr lang="ru-RU" sz="1800" b="1" i="1" noProof="0" dirty="0">
                        <a:solidFill>
                          <a:srgbClr val="FFC000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7987">
                <a:tc>
                  <a:txBody>
                    <a:bodyPr/>
                    <a:lstStyle/>
                    <a:p>
                      <a:r>
                        <a:rPr lang="ru-RU" b="0" i="0" u="none" strike="noStrike" baseline="0" noProof="0" dirty="0" smtClean="0"/>
                        <a:t>Издержки развития</a:t>
                      </a:r>
                    </a:p>
                    <a:p>
                      <a:r>
                        <a:rPr lang="ru-RU" b="0" i="0" u="none" strike="noStrike" baseline="0" noProof="0" dirty="0" smtClean="0"/>
                        <a:t>революции </a:t>
                      </a:r>
                      <a:endParaRPr lang="ru-RU" sz="1800" noProof="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noProof="0" dirty="0" smtClean="0"/>
                        <a:t>Cdr</a:t>
                      </a:r>
                      <a:endParaRPr lang="ru-RU" sz="1800" b="1" i="1" noProof="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noProof="0" dirty="0" smtClean="0">
                          <a:solidFill>
                            <a:srgbClr val="FFC000"/>
                          </a:solidFill>
                        </a:rPr>
                        <a:t>Ccd</a:t>
                      </a:r>
                      <a:endParaRPr lang="ru-RU" sz="1800" b="1" i="1" noProof="0" dirty="0">
                        <a:solidFill>
                          <a:srgbClr val="FFC000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61088"/>
              </p:ext>
            </p:extLst>
          </p:nvPr>
        </p:nvGraphicFramePr>
        <p:xfrm>
          <a:off x="2031471" y="6021288"/>
          <a:ext cx="812588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5883">
                  <a:extLst>
                    <a:ext uri="{9D8B030D-6E8A-4147-A177-3AD203B41FA5}">
                      <a16:colId xmlns="" xmlns:a16="http://schemas.microsoft.com/office/drawing/2014/main" val="109989956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/>
                        <a:t>Ctr</a:t>
                      </a:r>
                      <a:r>
                        <a:rPr lang="en-US" b="1" i="1" dirty="0" smtClean="0"/>
                        <a:t> = </a:t>
                      </a:r>
                      <a:r>
                        <a:rPr lang="en-US" sz="1800" b="1" i="1" noProof="0" dirty="0" smtClean="0">
                          <a:solidFill>
                            <a:schemeClr val="bg1"/>
                          </a:solidFill>
                        </a:rPr>
                        <a:t>Cpr + Crp + </a:t>
                      </a:r>
                      <a:r>
                        <a:rPr lang="en-US" sz="1800" i="1" noProof="0" dirty="0" smtClean="0">
                          <a:solidFill>
                            <a:schemeClr val="bg1"/>
                          </a:solidFill>
                        </a:rPr>
                        <a:t>Cdr</a:t>
                      </a:r>
                      <a:r>
                        <a:rPr lang="en-US" sz="1800" i="1" noProof="0" dirty="0" smtClean="0"/>
                        <a:t> </a:t>
                      </a:r>
                      <a:r>
                        <a:rPr lang="en-US" sz="1800" b="1" i="1" noProof="0" dirty="0" smtClean="0"/>
                        <a:t>+ </a:t>
                      </a:r>
                      <a:r>
                        <a:rPr lang="en-US" sz="1800" i="1" noProof="0" dirty="0" smtClean="0">
                          <a:solidFill>
                            <a:srgbClr val="FFC000"/>
                          </a:solidFill>
                        </a:rPr>
                        <a:t>Ccp </a:t>
                      </a:r>
                      <a:r>
                        <a:rPr lang="en-US" sz="1800" b="1" i="1" noProof="0" dirty="0" smtClean="0">
                          <a:solidFill>
                            <a:srgbClr val="FFC000"/>
                          </a:solidFill>
                        </a:rPr>
                        <a:t>+ </a:t>
                      </a:r>
                      <a:r>
                        <a:rPr lang="en-US" sz="1800" i="1" noProof="0" dirty="0" smtClean="0">
                          <a:solidFill>
                            <a:srgbClr val="FFC000"/>
                          </a:solidFill>
                        </a:rPr>
                        <a:t>Ccr </a:t>
                      </a:r>
                      <a:r>
                        <a:rPr lang="en-US" sz="1800" b="1" i="1" noProof="0" dirty="0" smtClean="0">
                          <a:solidFill>
                            <a:srgbClr val="FFC000"/>
                          </a:solidFill>
                        </a:rPr>
                        <a:t>+ </a:t>
                      </a:r>
                      <a:r>
                        <a:rPr lang="en-US" sz="1800" i="1" noProof="0" dirty="0" smtClean="0">
                          <a:solidFill>
                            <a:srgbClr val="FFC000"/>
                          </a:solidFill>
                        </a:rPr>
                        <a:t>Ccd</a:t>
                      </a:r>
                      <a:r>
                        <a:rPr lang="ru-RU" sz="1800" i="1" noProof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ru-RU" sz="1800" i="1" noProof="0" dirty="0" smtClean="0">
                          <a:solidFill>
                            <a:srgbClr val="FF0000"/>
                          </a:solidFill>
                        </a:rPr>
                        <a:t>+ … 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noProof="0" dirty="0" smtClean="0"/>
                        <a:t> 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282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8157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ГМК как «преддверие» социализма?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772817"/>
            <a:ext cx="107291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«Империалистская </a:t>
            </a:r>
            <a:r>
              <a:rPr lang="ru-RU" sz="2000" dirty="0"/>
              <a:t>война есть канун социалистической революции.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это не только потому, что война своими ужасами порождает пролетарское восстание</a:t>
            </a:r>
            <a:r>
              <a:rPr lang="ru-RU" sz="2000" dirty="0" smtClean="0"/>
              <a:t>,</a:t>
            </a:r>
          </a:p>
          <a:p>
            <a:r>
              <a:rPr lang="ru-RU" sz="2000" dirty="0"/>
              <a:t> </a:t>
            </a:r>
            <a:endParaRPr lang="ru-RU" sz="2000" dirty="0" smtClean="0"/>
          </a:p>
          <a:p>
            <a:r>
              <a:rPr lang="en-US" sz="2000" dirty="0" smtClean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никакое восстание </a:t>
            </a:r>
            <a:r>
              <a:rPr lang="ru-RU" sz="2000" dirty="0">
                <a:solidFill>
                  <a:srgbClr val="FF0000"/>
                </a:solidFill>
              </a:rPr>
              <a:t>не создаст социализма</a:t>
            </a:r>
            <a:r>
              <a:rPr lang="ru-RU" sz="2000" dirty="0"/>
              <a:t>, если он не созрел экономически, 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/>
              <a:t>–</a:t>
            </a:r>
            <a:r>
              <a:rPr lang="ru-RU" sz="2000" dirty="0" smtClean="0"/>
              <a:t> а </a:t>
            </a:r>
            <a:r>
              <a:rPr lang="ru-RU" sz="2000" dirty="0"/>
              <a:t>потому, что </a:t>
            </a:r>
            <a:r>
              <a:rPr lang="ru-RU" sz="2000" b="1" dirty="0"/>
              <a:t>государственно-монополистический капитализм </a:t>
            </a:r>
            <a:r>
              <a:rPr lang="ru-RU" sz="2000" dirty="0"/>
              <a:t>есть полнейшая  материальная  </a:t>
            </a:r>
            <a:r>
              <a:rPr lang="ru-RU" sz="2000" dirty="0">
                <a:solidFill>
                  <a:srgbClr val="FF0000"/>
                </a:solidFill>
              </a:rPr>
              <a:t>подготовка</a:t>
            </a:r>
            <a:r>
              <a:rPr lang="ru-RU" sz="2000" dirty="0"/>
              <a:t> социализма, есть </a:t>
            </a:r>
            <a:r>
              <a:rPr lang="ru-RU" sz="2000" dirty="0">
                <a:solidFill>
                  <a:srgbClr val="FF0000"/>
                </a:solidFill>
              </a:rPr>
              <a:t>преддверие</a:t>
            </a:r>
            <a:r>
              <a:rPr lang="ru-RU" sz="2000" dirty="0"/>
              <a:t> его, есть та ступенька исторической лестницы, между которой (ступенькой) и ступенькой, называемой социализмом, </a:t>
            </a:r>
            <a:r>
              <a:rPr lang="ru-RU" sz="2000" dirty="0">
                <a:solidFill>
                  <a:srgbClr val="FF0000"/>
                </a:solidFill>
              </a:rPr>
              <a:t>никаких промежуточных ступеней </a:t>
            </a:r>
            <a:r>
              <a:rPr lang="ru-RU" sz="2000" dirty="0" smtClean="0">
                <a:solidFill>
                  <a:srgbClr val="FF0000"/>
                </a:solidFill>
              </a:rPr>
              <a:t>нет</a:t>
            </a:r>
            <a:r>
              <a:rPr lang="ru-RU" sz="2000" dirty="0" smtClean="0"/>
              <a:t>»</a:t>
            </a:r>
          </a:p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Ленин</a:t>
            </a:r>
            <a:r>
              <a:rPr lang="ru-RU" i="1" dirty="0"/>
              <a:t>, В. И.</a:t>
            </a:r>
            <a:r>
              <a:rPr lang="ru-RU" dirty="0"/>
              <a:t> </a:t>
            </a:r>
            <a:endParaRPr lang="ru-RU" dirty="0" smtClean="0"/>
          </a:p>
          <a:p>
            <a:pPr algn="r"/>
            <a:r>
              <a:rPr lang="ru-RU" dirty="0" smtClean="0"/>
              <a:t>Грозящая </a:t>
            </a:r>
            <a:r>
              <a:rPr lang="ru-RU" dirty="0"/>
              <a:t>катастрофа и как с ней бороться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 – Полн</a:t>
            </a:r>
            <a:r>
              <a:rPr lang="ru-RU" dirty="0"/>
              <a:t>. собр. соч</a:t>
            </a:r>
            <a:r>
              <a:rPr lang="ru-RU" dirty="0" smtClean="0"/>
              <a:t>. – 5-е </a:t>
            </a:r>
            <a:r>
              <a:rPr lang="ru-RU" dirty="0"/>
              <a:t>изд</a:t>
            </a:r>
            <a:r>
              <a:rPr lang="ru-RU" dirty="0" smtClean="0"/>
              <a:t>. – Т. 34. – С. 193.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729192" cy="8157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Закон «отрицания отрицания» в эволюции ЭС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772817"/>
            <a:ext cx="107291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«Империалистская </a:t>
            </a:r>
            <a:r>
              <a:rPr lang="ru-RU" sz="2000" dirty="0"/>
              <a:t>война есть канун социалистической революции.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это не только потому, что война своими ужасами порождает пролетарское восстание</a:t>
            </a:r>
            <a:r>
              <a:rPr lang="ru-RU" sz="2000" dirty="0" smtClean="0"/>
              <a:t>,</a:t>
            </a:r>
          </a:p>
          <a:p>
            <a:r>
              <a:rPr lang="ru-RU" sz="2000" dirty="0"/>
              <a:t> </a:t>
            </a:r>
            <a:endParaRPr lang="ru-RU" sz="2000" dirty="0" smtClean="0"/>
          </a:p>
          <a:p>
            <a:r>
              <a:rPr lang="en-US" sz="2000" dirty="0" smtClean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никакое восстание не создаст социализма, если он не созрел экономически, 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/>
              <a:t>–</a:t>
            </a:r>
            <a:r>
              <a:rPr lang="ru-RU" sz="2000" dirty="0" smtClean="0"/>
              <a:t> а </a:t>
            </a:r>
            <a:r>
              <a:rPr lang="ru-RU" sz="2000" dirty="0"/>
              <a:t>потому, что государственно-монополистический капитализм есть полнейшая  материальная  </a:t>
            </a:r>
            <a:r>
              <a:rPr lang="ru-RU" sz="2000" dirty="0">
                <a:solidFill>
                  <a:srgbClr val="FF0000"/>
                </a:solidFill>
              </a:rPr>
              <a:t>подготовка </a:t>
            </a:r>
            <a:r>
              <a:rPr lang="ru-RU" sz="2000" dirty="0"/>
              <a:t>социализма, есть преддверие его, есть та ступенька исторической лестницы, между которой (ступенькой) и ступенькой, называемой социализмом, </a:t>
            </a:r>
            <a:r>
              <a:rPr lang="ru-RU" sz="2000" dirty="0">
                <a:solidFill>
                  <a:srgbClr val="FF0000"/>
                </a:solidFill>
              </a:rPr>
              <a:t>никаких промежуточных ступеней </a:t>
            </a:r>
            <a:r>
              <a:rPr lang="ru-RU" sz="2000" dirty="0" smtClean="0">
                <a:solidFill>
                  <a:srgbClr val="FF0000"/>
                </a:solidFill>
              </a:rPr>
              <a:t>нет</a:t>
            </a:r>
            <a:r>
              <a:rPr lang="ru-RU" sz="2000" dirty="0" smtClean="0"/>
              <a:t>»</a:t>
            </a:r>
          </a:p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Ленин</a:t>
            </a:r>
            <a:r>
              <a:rPr lang="ru-RU" i="1" dirty="0"/>
              <a:t>, В. И.</a:t>
            </a:r>
            <a:r>
              <a:rPr lang="ru-RU" dirty="0"/>
              <a:t> </a:t>
            </a:r>
            <a:endParaRPr lang="ru-RU" dirty="0" smtClean="0"/>
          </a:p>
          <a:p>
            <a:pPr algn="r"/>
            <a:r>
              <a:rPr lang="ru-RU" dirty="0" smtClean="0"/>
              <a:t>Грозящая </a:t>
            </a:r>
            <a:r>
              <a:rPr lang="ru-RU" dirty="0"/>
              <a:t>катастрофа и как с ней бороться</a:t>
            </a:r>
            <a:r>
              <a:rPr lang="ru-RU" dirty="0" smtClean="0"/>
              <a:t>.</a:t>
            </a:r>
          </a:p>
          <a:p>
            <a:pPr algn="r"/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dirty="0"/>
              <a:t>Полн. собр. соч., 5 изд., т. 34, с. </a:t>
            </a:r>
            <a:r>
              <a:rPr lang="ru-RU" dirty="0" smtClean="0"/>
              <a:t>193.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729192" cy="6191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Революция как «точка» бифуркации в эволюции </a:t>
            </a:r>
            <a:r>
              <a:rPr lang="en-US" sz="3200" dirty="0" smtClean="0"/>
              <a:t>ES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268760"/>
            <a:ext cx="107291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Пример бифуркации </a:t>
            </a:r>
            <a:r>
              <a:rPr lang="en-US" dirty="0" smtClean="0"/>
              <a:t>ES </a:t>
            </a:r>
            <a:r>
              <a:rPr lang="ru-RU" dirty="0" smtClean="0"/>
              <a:t>можно рассмотреть на основе системы, описываемой дифференциальным уравнением: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d x/d t =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ru-RU" dirty="0" smtClean="0">
                <a:solidFill>
                  <a:srgbClr val="FF0000"/>
                </a:solidFill>
              </a:rPr>
              <a:t> − x</a:t>
            </a:r>
            <a:r>
              <a:rPr lang="ru-RU" baseline="30000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,  где </a:t>
            </a:r>
            <a:r>
              <a:rPr lang="el-GR" dirty="0" smtClean="0"/>
              <a:t>λ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варьируемый параметр. Равновесные решения  x</a:t>
            </a:r>
            <a:r>
              <a:rPr lang="ru-RU" baseline="-25000" dirty="0" smtClean="0"/>
              <a:t>1, 2  </a:t>
            </a:r>
            <a:r>
              <a:rPr lang="ru-RU" dirty="0" smtClean="0"/>
              <a:t>= ± </a:t>
            </a:r>
            <a:r>
              <a:rPr lang="el-GR" dirty="0" smtClean="0"/>
              <a:t>λ</a:t>
            </a:r>
            <a:r>
              <a:rPr lang="ru-RU" dirty="0" smtClean="0"/>
              <a:t>   уравнения определены только для </a:t>
            </a:r>
            <a:r>
              <a:rPr lang="el-GR" dirty="0" smtClean="0"/>
              <a:t>λ</a:t>
            </a:r>
            <a:r>
              <a:rPr lang="ru-RU" dirty="0" smtClean="0"/>
              <a:t> ≥ 0 ; </a:t>
            </a:r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ru-RU" dirty="0" smtClean="0">
                <a:solidFill>
                  <a:srgbClr val="FF0000"/>
                </a:solidFill>
              </a:rPr>
              <a:t> &lt; 0  равновесные состояния отсутствуют</a:t>
            </a:r>
            <a:r>
              <a:rPr lang="ru-RU" dirty="0" smtClean="0"/>
              <a:t>. Значение </a:t>
            </a:r>
            <a:r>
              <a:rPr lang="el-GR" dirty="0" smtClean="0"/>
              <a:t>λ</a:t>
            </a:r>
            <a:r>
              <a:rPr lang="ru-RU" dirty="0" smtClean="0"/>
              <a:t> = 0 является </a:t>
            </a:r>
            <a:r>
              <a:rPr lang="ru-RU" dirty="0" err="1" smtClean="0"/>
              <a:t>бифуркационным</a:t>
            </a:r>
            <a:r>
              <a:rPr lang="ru-RU" dirty="0" smtClean="0"/>
              <a:t>,  где (·</a:t>
            </a:r>
            <a:r>
              <a:rPr lang="en-US" dirty="0" smtClean="0"/>
              <a:t>)R – </a:t>
            </a:r>
            <a:r>
              <a:rPr lang="ru-RU" dirty="0" smtClean="0"/>
              <a:t>точка невозврата, момента судьбоносного выбора, принципиально влияющего на всю будущую жизнь </a:t>
            </a:r>
            <a:r>
              <a:rPr lang="en-US" dirty="0" smtClean="0"/>
              <a:t>ES</a:t>
            </a:r>
            <a:r>
              <a:rPr lang="ru-RU" dirty="0" smtClean="0"/>
              <a:t>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dirty="0" smtClean="0"/>
              <a:t>Из диаграммы видно, что из точки бифуркации выходят </a:t>
            </a:r>
            <a:r>
              <a:rPr lang="ru-RU" dirty="0" smtClean="0">
                <a:solidFill>
                  <a:srgbClr val="FF0000"/>
                </a:solidFill>
              </a:rPr>
              <a:t>две ветви </a:t>
            </a:r>
            <a:r>
              <a:rPr lang="ru-RU" dirty="0" smtClean="0"/>
              <a:t>равновесных состояний, одна из которых устойчивая, а вторая </a:t>
            </a:r>
            <a:r>
              <a:rPr lang="en-US" dirty="0" smtClean="0"/>
              <a:t>–</a:t>
            </a:r>
            <a:r>
              <a:rPr lang="ru-RU" dirty="0" smtClean="0"/>
              <a:t> неустойчивая. При варьировании </a:t>
            </a:r>
            <a:r>
              <a:rPr lang="el-GR" dirty="0" smtClean="0"/>
              <a:t>λ</a:t>
            </a:r>
            <a:r>
              <a:rPr lang="ru-RU" dirty="0" smtClean="0"/>
              <a:t>  в сторону увеличения значений из «ничего» рождаются два состояния равновесия системы, лишь </a:t>
            </a:r>
            <a:r>
              <a:rPr lang="ru-RU" b="1" dirty="0" smtClean="0"/>
              <a:t>одно</a:t>
            </a:r>
            <a:r>
              <a:rPr lang="ru-RU" dirty="0" smtClean="0"/>
              <a:t> из которых устойчиво.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148" y="3071810"/>
            <a:ext cx="4419600" cy="21859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08792" y="3500439"/>
            <a:ext cx="857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ГМС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0164" y="4857760"/>
            <a:ext cx="642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ГМК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51339" y="4429132"/>
            <a:ext cx="1963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МК</a:t>
            </a:r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729192" cy="671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Революция и бифуркация в тренде </a:t>
            </a:r>
            <a:r>
              <a:rPr lang="en-US" dirty="0" smtClean="0"/>
              <a:t>GES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268760"/>
            <a:ext cx="107291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Точка бифуркации </a:t>
            </a:r>
            <a:r>
              <a:rPr lang="en-US" sz="2000" dirty="0" smtClean="0"/>
              <a:t>–</a:t>
            </a:r>
            <a:r>
              <a:rPr lang="ru-RU" sz="2000" dirty="0" smtClean="0"/>
              <a:t> смена установившегося режима работы системы. Термин из неравновесной термодинамики и синергетики.</a:t>
            </a:r>
          </a:p>
          <a:p>
            <a:endParaRPr lang="ru-RU" sz="2000" dirty="0" smtClean="0"/>
          </a:p>
          <a:p>
            <a:r>
              <a:rPr lang="ru-RU" sz="2000" dirty="0" smtClean="0"/>
              <a:t>Точка бифуркации </a:t>
            </a:r>
            <a:r>
              <a:rPr lang="en-US" sz="2000" dirty="0" smtClean="0"/>
              <a:t>–</a:t>
            </a:r>
            <a:r>
              <a:rPr lang="ru-RU" sz="2000" dirty="0" smtClean="0"/>
              <a:t> критическое состояние системы, при котором она становится неустойчивой относительно флуктуаций (волн и циклов) и возникает неопределённость: станет ли состояние системы хаотическим или она перейдёт на новый, более дифференцированный и высокий уровень упорядоченности. </a:t>
            </a:r>
          </a:p>
          <a:p>
            <a:endParaRPr lang="ru-RU" sz="2000" dirty="0" smtClean="0"/>
          </a:p>
          <a:p>
            <a:r>
              <a:rPr lang="ru-RU" sz="2000" dirty="0" smtClean="0"/>
              <a:t>Потенциально точка бифуркации имеет несколько ветвей  (</a:t>
            </a:r>
            <a:r>
              <a:rPr lang="ru-RU" sz="2000" dirty="0" smtClean="0">
                <a:solidFill>
                  <a:srgbClr val="FF0000"/>
                </a:solidFill>
              </a:rPr>
              <a:t>≥ 2</a:t>
            </a:r>
            <a:r>
              <a:rPr lang="ru-RU" sz="2000" dirty="0" smtClean="0"/>
              <a:t>) аттрактора (перехода на устойчивый режим развития), по одному из которых пойдёт система. Однако заранее невозможно предсказать, какой новый аттрактор займёт система.</a:t>
            </a:r>
          </a:p>
          <a:p>
            <a:endParaRPr lang="ru-RU" sz="2000" dirty="0" smtClean="0"/>
          </a:p>
          <a:p>
            <a:r>
              <a:rPr lang="ru-RU" sz="2000" dirty="0" smtClean="0"/>
              <a:t>Точка бифуркации носит кратковременный характер и разделяет более длительные устойчивые режимы системы. После ее перехода возникает «лавинный эффект». В дальнейшем возможна деградация отдельных ветвей.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729192" cy="6717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Можно ли заранее выбрать время революции 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268760"/>
            <a:ext cx="107291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«Мне приходилось говорить уже не раз: по сравнению с передовыми странами русским было </a:t>
            </a:r>
            <a:r>
              <a:rPr lang="ru-RU" sz="2000" dirty="0" smtClean="0">
                <a:solidFill>
                  <a:srgbClr val="FF0000"/>
                </a:solidFill>
              </a:rPr>
              <a:t>легче начать </a:t>
            </a:r>
            <a:r>
              <a:rPr lang="ru-RU" sz="2000" dirty="0" smtClean="0"/>
              <a:t>великую пролетарскую революцию, но им </a:t>
            </a:r>
            <a:r>
              <a:rPr lang="ru-RU" sz="2000" dirty="0" smtClean="0">
                <a:solidFill>
                  <a:srgbClr val="FF0000"/>
                </a:solidFill>
              </a:rPr>
              <a:t>труднее будет продолжать </a:t>
            </a:r>
            <a:r>
              <a:rPr lang="ru-RU" sz="2000" dirty="0" smtClean="0"/>
              <a:t>ее и </a:t>
            </a:r>
            <a:r>
              <a:rPr lang="ru-RU" sz="2000" dirty="0" smtClean="0">
                <a:solidFill>
                  <a:srgbClr val="FF0000"/>
                </a:solidFill>
              </a:rPr>
              <a:t>довести</a:t>
            </a:r>
            <a:r>
              <a:rPr lang="ru-RU" sz="2000" dirty="0" smtClean="0"/>
              <a:t> до окончательной победы, в смысле полной организации социалистического общества». </a:t>
            </a:r>
          </a:p>
          <a:p>
            <a:endParaRPr lang="ru-RU" sz="2400" dirty="0" smtClean="0"/>
          </a:p>
          <a:p>
            <a:pPr algn="r"/>
            <a:r>
              <a:rPr lang="ru-RU" sz="2000" dirty="0" smtClean="0"/>
              <a:t>Ленин В.И. Третий интернационал и его место в истории. – </a:t>
            </a:r>
          </a:p>
          <a:p>
            <a:pPr algn="r"/>
            <a:r>
              <a:rPr lang="ru-RU" sz="2000" dirty="0" smtClean="0"/>
              <a:t>Полн.собр.соч. – Изд. 5-е. – Т. 38. – С. 307.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000" dirty="0"/>
              <a:t>«Для наступления революции обычно бывает </a:t>
            </a:r>
            <a:r>
              <a:rPr lang="ru-RU" sz="2000" dirty="0">
                <a:solidFill>
                  <a:srgbClr val="FF0000"/>
                </a:solidFill>
              </a:rPr>
              <a:t>недостаточно</a:t>
            </a:r>
            <a:r>
              <a:rPr lang="ru-RU" sz="2000" dirty="0"/>
              <a:t>, чтобы „низы не хотели“, а требуется еще, чтобы „верхи не могли“ жить по-старому</a:t>
            </a:r>
            <a:r>
              <a:rPr lang="ru-RU" sz="2000" dirty="0" smtClean="0"/>
              <a:t>».</a:t>
            </a:r>
          </a:p>
          <a:p>
            <a:pPr algn="r"/>
            <a:r>
              <a:rPr lang="ru-RU" sz="2000" dirty="0" smtClean="0"/>
              <a:t>Ленин В.И. Крах II Интернационала – </a:t>
            </a:r>
          </a:p>
          <a:p>
            <a:pPr algn="r"/>
            <a:r>
              <a:rPr lang="ru-RU" sz="2000" dirty="0" smtClean="0"/>
              <a:t>Полн. собр. соч. </a:t>
            </a:r>
            <a:r>
              <a:rPr lang="ru-RU" sz="2000" dirty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Изд. 5-е. –</a:t>
            </a:r>
            <a:r>
              <a:rPr lang="ru-RU" sz="2000" dirty="0" smtClean="0"/>
              <a:t> Т. 26.</a:t>
            </a:r>
            <a:r>
              <a:rPr lang="ru-RU" sz="2000" dirty="0"/>
              <a:t>  –</a:t>
            </a:r>
            <a:r>
              <a:rPr lang="ru-RU" sz="2000" dirty="0" smtClean="0"/>
              <a:t> С. 218.</a:t>
            </a:r>
          </a:p>
          <a:p>
            <a:pPr algn="r"/>
            <a:endParaRPr lang="ru-RU" sz="2000" dirty="0"/>
          </a:p>
          <a:p>
            <a:pPr algn="just"/>
            <a:r>
              <a:rPr lang="ru-RU" sz="2000" dirty="0" smtClean="0"/>
              <a:t>Это лишь необходимое условие. </a:t>
            </a:r>
            <a:r>
              <a:rPr lang="ru-RU" sz="2000" dirty="0" smtClean="0">
                <a:solidFill>
                  <a:srgbClr val="FF0000"/>
                </a:solidFill>
              </a:rPr>
              <a:t>Достаточно</a:t>
            </a:r>
            <a:r>
              <a:rPr lang="ru-RU" sz="2000" dirty="0" smtClean="0"/>
              <a:t>, чтобы „низы могли</a:t>
            </a:r>
            <a:r>
              <a:rPr lang="ru-RU" sz="2000" dirty="0"/>
              <a:t>“</a:t>
            </a:r>
            <a:r>
              <a:rPr lang="ru-RU" sz="2000" dirty="0" smtClean="0"/>
              <a:t> жить по-новому, а „верхи не хотели</a:t>
            </a:r>
            <a:r>
              <a:rPr lang="ru-RU" sz="2000" dirty="0"/>
              <a:t>“</a:t>
            </a:r>
            <a:r>
              <a:rPr lang="ru-RU" sz="2000" dirty="0" smtClean="0"/>
              <a:t> жить по-новому.</a:t>
            </a:r>
            <a:endParaRPr lang="ru-RU" sz="20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214290"/>
            <a:ext cx="10825328" cy="7858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Специфика восхождения и нисхождения в динамике </a:t>
            </a:r>
            <a:r>
              <a:rPr lang="en-US" sz="3200" dirty="0" smtClean="0"/>
              <a:t>ES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428736"/>
            <a:ext cx="107291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XIX </a:t>
            </a:r>
            <a:r>
              <a:rPr lang="ru-RU" sz="2000" dirty="0" smtClean="0">
                <a:solidFill>
                  <a:srgbClr val="FF0000"/>
                </a:solidFill>
              </a:rPr>
              <a:t>век</a:t>
            </a:r>
          </a:p>
          <a:p>
            <a:r>
              <a:rPr lang="ru-RU" sz="2000" dirty="0" smtClean="0"/>
              <a:t>«… на неизмеримо более широкой территории движение буржуазного общества </a:t>
            </a:r>
            <a:r>
              <a:rPr lang="ru-RU" sz="2000" b="1" dirty="0" smtClean="0"/>
              <a:t>идёт всё еще по восходящей линии</a:t>
            </a:r>
            <a:r>
              <a:rPr lang="ru-RU" sz="2000" dirty="0" smtClean="0"/>
              <a:t>…»(см. К. Марке и Ф. Энгельс, "Письма", стр. 74-75)</a:t>
            </a:r>
          </a:p>
          <a:p>
            <a:endParaRPr lang="ru-RU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XX</a:t>
            </a:r>
            <a:r>
              <a:rPr lang="ru-RU" sz="2000" dirty="0" smtClean="0">
                <a:solidFill>
                  <a:srgbClr val="FF0000"/>
                </a:solidFill>
              </a:rPr>
              <a:t> век (более 50-ти лет спустя)</a:t>
            </a:r>
          </a:p>
          <a:p>
            <a:r>
              <a:rPr lang="ru-RU" sz="2000" dirty="0" smtClean="0"/>
              <a:t>«… Маркс говорил в середине прошлого столетия, что при </a:t>
            </a:r>
            <a:r>
              <a:rPr lang="ru-RU" sz="2000" b="1" dirty="0" smtClean="0"/>
              <a:t>восходящей</a:t>
            </a:r>
            <a:r>
              <a:rPr lang="ru-RU" sz="2000" dirty="0" smtClean="0"/>
              <a:t> линии развития капитализма победа социализма в национальных границах </a:t>
            </a:r>
            <a:r>
              <a:rPr lang="ru-RU" sz="2000" b="1" dirty="0" smtClean="0"/>
              <a:t>невозможна</a:t>
            </a:r>
            <a:r>
              <a:rPr lang="ru-RU" sz="2000" dirty="0" smtClean="0"/>
              <a:t>, а Ленин в 15 году XX столетия сказал, что при </a:t>
            </a:r>
            <a:r>
              <a:rPr lang="ru-RU" sz="2000" b="1" dirty="0" smtClean="0"/>
              <a:t>нисходящей</a:t>
            </a:r>
            <a:r>
              <a:rPr lang="ru-RU" sz="2000" dirty="0" smtClean="0"/>
              <a:t> линии развития капитализма, при умирающем капитализме, такая победа </a:t>
            </a:r>
            <a:r>
              <a:rPr lang="ru-RU" sz="2000" b="1" dirty="0" smtClean="0"/>
              <a:t>возможна</a:t>
            </a:r>
            <a:r>
              <a:rPr lang="ru-RU" sz="2000" dirty="0" smtClean="0"/>
              <a:t>…»</a:t>
            </a:r>
          </a:p>
          <a:p>
            <a:endParaRPr lang="ru-RU" sz="2000" dirty="0" smtClean="0"/>
          </a:p>
          <a:p>
            <a:pPr algn="r"/>
            <a:r>
              <a:rPr lang="ru-RU" sz="2000" dirty="0" smtClean="0"/>
              <a:t>Сталин И.В. Заключительное слово. </a:t>
            </a:r>
          </a:p>
          <a:p>
            <a:pPr algn="r"/>
            <a:r>
              <a:rPr lang="en-US" sz="2000" dirty="0" smtClean="0"/>
              <a:t>VII </a:t>
            </a:r>
            <a:r>
              <a:rPr lang="ru-RU" sz="2000" dirty="0" smtClean="0"/>
              <a:t>Расширенный Пленум ИККИ. – </a:t>
            </a:r>
          </a:p>
          <a:p>
            <a:pPr algn="r"/>
            <a:r>
              <a:rPr lang="ru-RU" sz="2000" dirty="0" smtClean="0"/>
              <a:t>Соч. Т. 9. – С.С. 86, 96.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657184" cy="81575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Неравномерность эволюции общества и экономики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772817"/>
            <a:ext cx="107291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«Империалистская </a:t>
            </a:r>
            <a:r>
              <a:rPr lang="ru-RU" sz="2000" dirty="0"/>
              <a:t>война есть </a:t>
            </a:r>
            <a:r>
              <a:rPr lang="ru-RU" sz="2000" dirty="0">
                <a:solidFill>
                  <a:srgbClr val="FF0000"/>
                </a:solidFill>
              </a:rPr>
              <a:t>канун </a:t>
            </a:r>
            <a:r>
              <a:rPr lang="ru-RU" sz="2000" dirty="0"/>
              <a:t>социалистической революции.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это не только потому, что война своими ужасами порождает пролетарское восстание</a:t>
            </a:r>
            <a:r>
              <a:rPr lang="ru-RU" sz="2000" dirty="0" smtClean="0"/>
              <a:t>,</a:t>
            </a:r>
          </a:p>
          <a:p>
            <a:r>
              <a:rPr lang="ru-RU" sz="2000" dirty="0"/>
              <a:t> </a:t>
            </a:r>
            <a:endParaRPr lang="ru-RU" sz="2000" dirty="0" smtClean="0"/>
          </a:p>
          <a:p>
            <a:r>
              <a:rPr lang="en-US" sz="2000" dirty="0" smtClean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никакое восстание </a:t>
            </a:r>
            <a:r>
              <a:rPr lang="ru-RU" sz="2000" dirty="0">
                <a:solidFill>
                  <a:srgbClr val="FF0000"/>
                </a:solidFill>
              </a:rPr>
              <a:t>не создаст социализма, если он не созрел </a:t>
            </a:r>
            <a:r>
              <a:rPr lang="ru-RU" sz="2000" dirty="0"/>
              <a:t>экономически, 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/>
              <a:t>–</a:t>
            </a:r>
            <a:r>
              <a:rPr lang="ru-RU" sz="2000" dirty="0" smtClean="0"/>
              <a:t> а </a:t>
            </a:r>
            <a:r>
              <a:rPr lang="ru-RU" sz="2000" dirty="0"/>
              <a:t>потому, что государственно-монополистический капитализм есть полнейшая  материальная  подготовка социализма, есть </a:t>
            </a:r>
            <a:r>
              <a:rPr lang="ru-RU" sz="2000" dirty="0">
                <a:solidFill>
                  <a:srgbClr val="FF0000"/>
                </a:solidFill>
              </a:rPr>
              <a:t>преддверие</a:t>
            </a:r>
            <a:r>
              <a:rPr lang="ru-RU" sz="2000" dirty="0"/>
              <a:t> его, есть та ступенька исторической лестницы, между которой (ступенькой) и ступенькой, называемой социализмом, </a:t>
            </a:r>
            <a:r>
              <a:rPr lang="ru-RU" sz="2000" dirty="0">
                <a:solidFill>
                  <a:srgbClr val="FF0000"/>
                </a:solidFill>
              </a:rPr>
              <a:t>никаких промежуточных ступеней </a:t>
            </a:r>
            <a:r>
              <a:rPr lang="ru-RU" sz="2000" dirty="0" smtClean="0">
                <a:solidFill>
                  <a:srgbClr val="FF0000"/>
                </a:solidFill>
              </a:rPr>
              <a:t>нет</a:t>
            </a:r>
            <a:r>
              <a:rPr lang="ru-RU" sz="2000" dirty="0" smtClean="0"/>
              <a:t>».</a:t>
            </a:r>
          </a:p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Ленин</a:t>
            </a:r>
            <a:r>
              <a:rPr lang="ru-RU" i="1" dirty="0"/>
              <a:t>, В. И.</a:t>
            </a:r>
            <a:r>
              <a:rPr lang="ru-RU" dirty="0"/>
              <a:t> </a:t>
            </a:r>
            <a:endParaRPr lang="ru-RU" dirty="0" smtClean="0"/>
          </a:p>
          <a:p>
            <a:pPr algn="r"/>
            <a:r>
              <a:rPr lang="ru-RU" dirty="0" smtClean="0"/>
              <a:t>Грозящая </a:t>
            </a:r>
            <a:r>
              <a:rPr lang="ru-RU" dirty="0"/>
              <a:t>катастрофа и как с ней бороться</a:t>
            </a:r>
            <a:r>
              <a:rPr lang="ru-RU" dirty="0" smtClean="0"/>
              <a:t>.</a:t>
            </a:r>
          </a:p>
          <a:p>
            <a:pPr algn="r"/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dirty="0"/>
              <a:t>Полн. собр. соч., 5 изд., т. 34, с. </a:t>
            </a:r>
            <a:r>
              <a:rPr lang="ru-RU" dirty="0" smtClean="0"/>
              <a:t>193.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6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38"/>
          <p:cNvSpPr/>
          <p:nvPr/>
        </p:nvSpPr>
        <p:spPr>
          <a:xfrm>
            <a:off x="8951932" y="2643182"/>
            <a:ext cx="2357454" cy="2357454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28" y="214290"/>
            <a:ext cx="10751167" cy="11430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Цикличность функционирования и развития </a:t>
            </a:r>
            <a:r>
              <a:rPr lang="en-US" sz="3200" dirty="0" smtClean="0"/>
              <a:t>GES</a:t>
            </a:r>
            <a:r>
              <a:rPr lang="ru-RU" sz="3200" dirty="0" smtClean="0"/>
              <a:t> по закону «отрицания отрицания»</a:t>
            </a: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A28C0-0C5F-4DEB-A510-08BB71CC34CA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9718" name="TextBox 39"/>
          <p:cNvSpPr txBox="1">
            <a:spLocks noChangeArrowheads="1"/>
          </p:cNvSpPr>
          <p:nvPr/>
        </p:nvSpPr>
        <p:spPr bwMode="auto">
          <a:xfrm>
            <a:off x="1236628" y="5000636"/>
            <a:ext cx="350046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</a:rPr>
              <a:t>Р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 – рабовладельческая формация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chemeClr val="tx2"/>
                </a:solidFill>
                <a:latin typeface="Calibri" pitchFamily="34" charset="0"/>
              </a:rPr>
              <a:t>Ф</a:t>
            </a:r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– феодальная формация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chemeClr val="tx2"/>
                </a:solidFill>
                <a:latin typeface="Calibri" pitchFamily="34" charset="0"/>
              </a:rPr>
              <a:t>К</a:t>
            </a:r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– капиталистическая формация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  <a:p>
            <a:endParaRPr lang="ru-RU" sz="1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</a:rPr>
              <a:t>ПРС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патриархальная рабская система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</a:rPr>
              <a:t>СГР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система государственного рабства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</a:rPr>
              <a:t>СК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 – система колоната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719" name="TextBox 40"/>
          <p:cNvSpPr txBox="1">
            <a:spLocks noChangeArrowheads="1"/>
          </p:cNvSpPr>
          <p:nvPr/>
        </p:nvSpPr>
        <p:spPr bwMode="auto">
          <a:xfrm>
            <a:off x="4808528" y="4786322"/>
            <a:ext cx="450059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</a:rPr>
              <a:t>НОФ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 – натуральный оброчный феодализм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</a:rPr>
              <a:t>БФ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 – барщинный феодализм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</a:rPr>
              <a:t>ДОФ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денежный оброчный феодализм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  <a:p>
            <a:endParaRPr lang="ru-RU" sz="1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</a:rPr>
              <a:t>КК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 – капитализм свободной конкуренции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</a:rPr>
              <a:t>МК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 – монополистический  капитализм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chemeClr val="tx2"/>
                </a:solidFill>
                <a:latin typeface="Calibri" pitchFamily="34" charset="0"/>
              </a:rPr>
              <a:t>ГМК</a:t>
            </a:r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 – государственный монопольный 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капитализм</a:t>
            </a:r>
          </a:p>
          <a:p>
            <a:endParaRPr lang="ru-RU" sz="1400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</a:rPr>
              <a:t>ГМС 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– государственно-монополистический социализм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29700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1628809" y="3857628"/>
            <a:ext cx="10369565" cy="158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1" name="Прямая соединительная линия 9"/>
          <p:cNvCxnSpPr>
            <a:cxnSpLocks noChangeShapeType="1"/>
          </p:cNvCxnSpPr>
          <p:nvPr/>
        </p:nvCxnSpPr>
        <p:spPr bwMode="auto">
          <a:xfrm rot="5400000">
            <a:off x="901783" y="3606626"/>
            <a:ext cx="2500312" cy="1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2" name="Полилиния 13"/>
          <p:cNvSpPr>
            <a:spLocks noChangeArrowheads="1"/>
          </p:cNvSpPr>
          <p:nvPr/>
        </p:nvSpPr>
        <p:spPr bwMode="auto">
          <a:xfrm>
            <a:off x="1573989" y="3119438"/>
            <a:ext cx="9851277" cy="1504950"/>
          </a:xfrm>
          <a:custGeom>
            <a:avLst/>
            <a:gdLst>
              <a:gd name="T0" fmla="*/ 0 w 8077548"/>
              <a:gd name="T1" fmla="*/ 288380 h 1505522"/>
              <a:gd name="T2" fmla="*/ 1621254 w 8077548"/>
              <a:gd name="T3" fmla="*/ 1454818 h 1505522"/>
              <a:gd name="T4" fmla="*/ 3750978 w 8077548"/>
              <a:gd name="T5" fmla="*/ 14996 h 1505522"/>
              <a:gd name="T6" fmla="*/ 5944692 w 8077548"/>
              <a:gd name="T7" fmla="*/ 1454818 h 1505522"/>
              <a:gd name="T8" fmla="*/ 8074416 w 8077548"/>
              <a:gd name="T9" fmla="*/ 14996 h 1505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77548"/>
              <a:gd name="T16" fmla="*/ 0 h 1505522"/>
              <a:gd name="T17" fmla="*/ 8077548 w 8077548"/>
              <a:gd name="T18" fmla="*/ 1505522 h 1505522"/>
              <a:gd name="connsiteX0" fmla="*/ 0 w 8077548"/>
              <a:gd name="connsiteY0" fmla="*/ 289370 h 1505522"/>
              <a:gd name="connsiteX1" fmla="*/ 1621884 w 8077548"/>
              <a:gd name="connsiteY1" fmla="*/ 1459802 h 1505522"/>
              <a:gd name="connsiteX2" fmla="*/ 3752436 w 8077548"/>
              <a:gd name="connsiteY2" fmla="*/ 15050 h 1505522"/>
              <a:gd name="connsiteX3" fmla="*/ 5946996 w 8077548"/>
              <a:gd name="connsiteY3" fmla="*/ 1459802 h 1505522"/>
              <a:gd name="connsiteX4" fmla="*/ 8077548 w 8077548"/>
              <a:gd name="connsiteY4" fmla="*/ 15050 h 15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548" h="1505522">
                <a:moveTo>
                  <a:pt x="0" y="289370"/>
                </a:moveTo>
                <a:cubicBezTo>
                  <a:pt x="246644" y="434334"/>
                  <a:pt x="996478" y="1505522"/>
                  <a:pt x="1621884" y="1459802"/>
                </a:cubicBezTo>
                <a:cubicBezTo>
                  <a:pt x="2333419" y="1436753"/>
                  <a:pt x="3031584" y="15050"/>
                  <a:pt x="3752436" y="15050"/>
                </a:cubicBezTo>
                <a:cubicBezTo>
                  <a:pt x="4473288" y="15050"/>
                  <a:pt x="5226144" y="1459802"/>
                  <a:pt x="5946996" y="1459802"/>
                </a:cubicBezTo>
                <a:cubicBezTo>
                  <a:pt x="6667848" y="1459802"/>
                  <a:pt x="7374556" y="0"/>
                  <a:pt x="8077548" y="15050"/>
                </a:cubicBezTo>
              </a:path>
            </a:pathLst>
          </a:custGeom>
          <a:noFill/>
          <a:ln w="19050" algn="ctr">
            <a:solidFill>
              <a:srgbClr val="9A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3" name="Полилиния 21"/>
          <p:cNvSpPr>
            <a:spLocks noChangeArrowheads="1"/>
          </p:cNvSpPr>
          <p:nvPr/>
        </p:nvSpPr>
        <p:spPr bwMode="auto">
          <a:xfrm>
            <a:off x="1699842" y="3644900"/>
            <a:ext cx="8856081" cy="431800"/>
          </a:xfrm>
          <a:custGeom>
            <a:avLst/>
            <a:gdLst>
              <a:gd name="T0" fmla="*/ 0 w 7260336"/>
              <a:gd name="T1" fmla="*/ 1488 h 432816"/>
              <a:gd name="T2" fmla="*/ 778095 w 7260336"/>
              <a:gd name="T3" fmla="*/ 413313 h 432816"/>
              <a:gd name="T4" fmla="*/ 1482964 w 7260336"/>
              <a:gd name="T5" fmla="*/ 10443 h 432816"/>
              <a:gd name="T6" fmla="*/ 2206134 w 7260336"/>
              <a:gd name="T7" fmla="*/ 422265 h 432816"/>
              <a:gd name="T8" fmla="*/ 2938464 w 7260336"/>
              <a:gd name="T9" fmla="*/ 1488 h 432816"/>
              <a:gd name="T10" fmla="*/ 3670777 w 7260336"/>
              <a:gd name="T11" fmla="*/ 413313 h 432816"/>
              <a:gd name="T12" fmla="*/ 4366479 w 7260336"/>
              <a:gd name="T13" fmla="*/ 1488 h 432816"/>
              <a:gd name="T14" fmla="*/ 5107970 w 7260336"/>
              <a:gd name="T15" fmla="*/ 413313 h 432816"/>
              <a:gd name="T16" fmla="*/ 5821993 w 7260336"/>
              <a:gd name="T17" fmla="*/ 1488 h 432816"/>
              <a:gd name="T18" fmla="*/ 6554307 w 7260336"/>
              <a:gd name="T19" fmla="*/ 413313 h 432816"/>
              <a:gd name="T20" fmla="*/ 7268330 w 7260336"/>
              <a:gd name="T21" fmla="*/ 1488 h 4328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60336"/>
              <a:gd name="T34" fmla="*/ 0 h 432816"/>
              <a:gd name="T35" fmla="*/ 7260336 w 7260336"/>
              <a:gd name="T36" fmla="*/ 432816 h 4328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60336" h="432816">
                <a:moveTo>
                  <a:pt x="0" y="1524"/>
                </a:moveTo>
                <a:cubicBezTo>
                  <a:pt x="236134" y="8176"/>
                  <a:pt x="530352" y="420624"/>
                  <a:pt x="777240" y="422148"/>
                </a:cubicBezTo>
                <a:cubicBezTo>
                  <a:pt x="1024128" y="423672"/>
                  <a:pt x="1243584" y="9144"/>
                  <a:pt x="1481328" y="10668"/>
                </a:cubicBezTo>
                <a:cubicBezTo>
                  <a:pt x="1719072" y="12192"/>
                  <a:pt x="1961388" y="432816"/>
                  <a:pt x="2203704" y="431292"/>
                </a:cubicBezTo>
                <a:cubicBezTo>
                  <a:pt x="2446020" y="429768"/>
                  <a:pt x="2691384" y="3048"/>
                  <a:pt x="2935224" y="1524"/>
                </a:cubicBezTo>
                <a:cubicBezTo>
                  <a:pt x="3179064" y="0"/>
                  <a:pt x="3429000" y="422148"/>
                  <a:pt x="3666744" y="422148"/>
                </a:cubicBezTo>
                <a:cubicBezTo>
                  <a:pt x="3904488" y="422148"/>
                  <a:pt x="4122420" y="1524"/>
                  <a:pt x="4361688" y="1524"/>
                </a:cubicBezTo>
                <a:cubicBezTo>
                  <a:pt x="4600956" y="1524"/>
                  <a:pt x="4860036" y="422148"/>
                  <a:pt x="5102352" y="422148"/>
                </a:cubicBezTo>
                <a:cubicBezTo>
                  <a:pt x="5344668" y="422148"/>
                  <a:pt x="5574792" y="1524"/>
                  <a:pt x="5815584" y="1524"/>
                </a:cubicBezTo>
                <a:cubicBezTo>
                  <a:pt x="6056376" y="1524"/>
                  <a:pt x="6306312" y="422148"/>
                  <a:pt x="6547104" y="422148"/>
                </a:cubicBezTo>
                <a:cubicBezTo>
                  <a:pt x="6787896" y="422148"/>
                  <a:pt x="6922008" y="68580"/>
                  <a:pt x="7260336" y="1524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4" name="Полилиния 22"/>
          <p:cNvSpPr>
            <a:spLocks noChangeArrowheads="1"/>
          </p:cNvSpPr>
          <p:nvPr/>
        </p:nvSpPr>
        <p:spPr bwMode="auto">
          <a:xfrm>
            <a:off x="1705649" y="2373314"/>
            <a:ext cx="9322701" cy="1971675"/>
          </a:xfrm>
          <a:custGeom>
            <a:avLst/>
            <a:gdLst>
              <a:gd name="T0" fmla="*/ 0 w 7644886"/>
              <a:gd name="T1" fmla="*/ 1727188 h 1973059"/>
              <a:gd name="T2" fmla="*/ 3667834 w 7644886"/>
              <a:gd name="T3" fmla="*/ 38912 h 1973059"/>
              <a:gd name="T4" fmla="*/ 7635238 w 7644886"/>
              <a:gd name="T5" fmla="*/ 1960639 h 1973059"/>
              <a:gd name="T6" fmla="*/ 0 60000 65536"/>
              <a:gd name="T7" fmla="*/ 0 60000 65536"/>
              <a:gd name="T8" fmla="*/ 0 60000 65536"/>
              <a:gd name="T9" fmla="*/ 0 w 7644886"/>
              <a:gd name="T10" fmla="*/ 0 h 1973059"/>
              <a:gd name="T11" fmla="*/ 7644886 w 7644886"/>
              <a:gd name="T12" fmla="*/ 1973059 h 19730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44886" h="1973059">
                <a:moveTo>
                  <a:pt x="0" y="1738129"/>
                </a:moveTo>
                <a:cubicBezTo>
                  <a:pt x="880558" y="1184525"/>
                  <a:pt x="2398312" y="0"/>
                  <a:pt x="3672460" y="39155"/>
                </a:cubicBezTo>
                <a:cubicBezTo>
                  <a:pt x="4946608" y="78310"/>
                  <a:pt x="7133372" y="1695861"/>
                  <a:pt x="7644886" y="1973059"/>
                </a:cubicBezTo>
              </a:path>
            </a:pathLst>
          </a:cu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5" name="TextBox 24"/>
          <p:cNvSpPr txBox="1">
            <a:spLocks noChangeArrowheads="1"/>
          </p:cNvSpPr>
          <p:nvPr/>
        </p:nvSpPr>
        <p:spPr bwMode="auto">
          <a:xfrm>
            <a:off x="5877437" y="1928802"/>
            <a:ext cx="718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ЕЧС</a:t>
            </a:r>
            <a:endParaRPr lang="ru-RU" b="1" dirty="0"/>
          </a:p>
        </p:txBody>
      </p:sp>
      <p:sp>
        <p:nvSpPr>
          <p:cNvPr id="29706" name="TextBox 25"/>
          <p:cNvSpPr txBox="1">
            <a:spLocks noChangeArrowheads="1"/>
          </p:cNvSpPr>
          <p:nvPr/>
        </p:nvSpPr>
        <p:spPr bwMode="auto">
          <a:xfrm>
            <a:off x="5899413" y="2714625"/>
            <a:ext cx="328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A0000"/>
                </a:solidFill>
              </a:rPr>
              <a:t>Ф</a:t>
            </a:r>
          </a:p>
        </p:txBody>
      </p:sp>
      <p:sp>
        <p:nvSpPr>
          <p:cNvPr id="29707" name="TextBox 26"/>
          <p:cNvSpPr txBox="1">
            <a:spLocks noChangeArrowheads="1"/>
          </p:cNvSpPr>
          <p:nvPr/>
        </p:nvSpPr>
        <p:spPr bwMode="auto">
          <a:xfrm>
            <a:off x="3285571" y="4572000"/>
            <a:ext cx="287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A0000"/>
                </a:solidFill>
              </a:rPr>
              <a:t>Р</a:t>
            </a:r>
          </a:p>
        </p:txBody>
      </p:sp>
      <p:sp>
        <p:nvSpPr>
          <p:cNvPr id="29708" name="TextBox 27"/>
          <p:cNvSpPr txBox="1">
            <a:spLocks noChangeArrowheads="1"/>
          </p:cNvSpPr>
          <p:nvPr/>
        </p:nvSpPr>
        <p:spPr bwMode="auto">
          <a:xfrm>
            <a:off x="8600383" y="4572000"/>
            <a:ext cx="29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A0000"/>
                </a:solidFill>
              </a:rPr>
              <a:t>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62803" y="4000501"/>
            <a:ext cx="51217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ПРС</a:t>
            </a:r>
            <a:endParaRPr lang="ru-RU" sz="14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85571" y="3406775"/>
            <a:ext cx="4755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СГР</a:t>
            </a:r>
            <a:endParaRPr lang="ru-RU" sz="14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6425" y="4000501"/>
            <a:ext cx="39923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СК</a:t>
            </a:r>
            <a:endParaRPr lang="ru-RU" sz="14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02388" y="3413125"/>
            <a:ext cx="56790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НОФ</a:t>
            </a:r>
            <a:endParaRPr lang="ru-RU" sz="14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76859" y="4000501"/>
            <a:ext cx="4065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БФ</a:t>
            </a:r>
            <a:endParaRPr lang="ru-RU" sz="14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79700" y="4429132"/>
            <a:ext cx="915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… ЕОС</a:t>
            </a:r>
            <a:endParaRPr lang="ru-RU" b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77614" y="4000501"/>
            <a:ext cx="36256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КК</a:t>
            </a:r>
            <a:endParaRPr lang="ru-RU" sz="14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00382" y="3409951"/>
            <a:ext cx="41683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МК</a:t>
            </a:r>
            <a:endParaRPr lang="ru-RU" sz="14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36022" y="4000501"/>
            <a:ext cx="493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ГМК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36628" y="4286256"/>
            <a:ext cx="915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…ЕСО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55486" y="3429000"/>
            <a:ext cx="71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ДОФ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210976" y="3214687"/>
            <a:ext cx="78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ГМС ?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951668" y="1500174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ЕОС – 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экономика собственности общины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ЕЧС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– экономика частной собственности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ЕОС 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–</a:t>
            </a:r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экономика общественной собственности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13"/>
          <p:cNvSpPr>
            <a:spLocks noChangeArrowheads="1"/>
          </p:cNvSpPr>
          <p:nvPr/>
        </p:nvSpPr>
        <p:spPr bwMode="auto">
          <a:xfrm>
            <a:off x="3630288" y="1810403"/>
            <a:ext cx="6434146" cy="3333109"/>
          </a:xfrm>
          <a:custGeom>
            <a:avLst/>
            <a:gdLst>
              <a:gd name="T0" fmla="*/ 0 w 8077548"/>
              <a:gd name="T1" fmla="*/ 288380 h 1505522"/>
              <a:gd name="T2" fmla="*/ 1621254 w 8077548"/>
              <a:gd name="T3" fmla="*/ 1454818 h 1505522"/>
              <a:gd name="T4" fmla="*/ 3750978 w 8077548"/>
              <a:gd name="T5" fmla="*/ 14996 h 1505522"/>
              <a:gd name="T6" fmla="*/ 5944692 w 8077548"/>
              <a:gd name="T7" fmla="*/ 1454818 h 1505522"/>
              <a:gd name="T8" fmla="*/ 8074416 w 8077548"/>
              <a:gd name="T9" fmla="*/ 14996 h 1505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77548"/>
              <a:gd name="T16" fmla="*/ 0 h 1505522"/>
              <a:gd name="T17" fmla="*/ 8077548 w 8077548"/>
              <a:gd name="T18" fmla="*/ 1505522 h 1505522"/>
              <a:gd name="connsiteX0" fmla="*/ 0 w 8077548"/>
              <a:gd name="connsiteY0" fmla="*/ 289370 h 1505522"/>
              <a:gd name="connsiteX1" fmla="*/ 1621884 w 8077548"/>
              <a:gd name="connsiteY1" fmla="*/ 1459802 h 1505522"/>
              <a:gd name="connsiteX2" fmla="*/ 3752436 w 8077548"/>
              <a:gd name="connsiteY2" fmla="*/ 15050 h 1505522"/>
              <a:gd name="connsiteX3" fmla="*/ 5946996 w 8077548"/>
              <a:gd name="connsiteY3" fmla="*/ 1459802 h 1505522"/>
              <a:gd name="connsiteX4" fmla="*/ 8077548 w 8077548"/>
              <a:gd name="connsiteY4" fmla="*/ 15050 h 1505522"/>
              <a:gd name="connsiteX0" fmla="*/ 0 w 5946996"/>
              <a:gd name="connsiteY0" fmla="*/ 274320 h 1446173"/>
              <a:gd name="connsiteX1" fmla="*/ 1621884 w 5946996"/>
              <a:gd name="connsiteY1" fmla="*/ 1444752 h 1446173"/>
              <a:gd name="connsiteX2" fmla="*/ 3752436 w 5946996"/>
              <a:gd name="connsiteY2" fmla="*/ 0 h 1446173"/>
              <a:gd name="connsiteX3" fmla="*/ 5946996 w 5946996"/>
              <a:gd name="connsiteY3" fmla="*/ 1444752 h 1446173"/>
              <a:gd name="connsiteX0" fmla="*/ 0 w 3752436"/>
              <a:gd name="connsiteY0" fmla="*/ 274320 h 1446173"/>
              <a:gd name="connsiteX1" fmla="*/ 1621884 w 3752436"/>
              <a:gd name="connsiteY1" fmla="*/ 1444752 h 1446173"/>
              <a:gd name="connsiteX2" fmla="*/ 3752436 w 3752436"/>
              <a:gd name="connsiteY2" fmla="*/ 0 h 1446173"/>
              <a:gd name="connsiteX0" fmla="*/ 0 w 2130552"/>
              <a:gd name="connsiteY0" fmla="*/ 1444752 h 1444752"/>
              <a:gd name="connsiteX1" fmla="*/ 2130552 w 2130552"/>
              <a:gd name="connsiteY1" fmla="*/ 0 h 1444752"/>
              <a:gd name="connsiteX0" fmla="*/ 0 w 2130552"/>
              <a:gd name="connsiteY0" fmla="*/ 1444900 h 1444900"/>
              <a:gd name="connsiteX1" fmla="*/ 2130552 w 2130552"/>
              <a:gd name="connsiteY1" fmla="*/ 148 h 1444900"/>
              <a:gd name="connsiteX0" fmla="*/ 0 w 2130552"/>
              <a:gd name="connsiteY0" fmla="*/ 1444899 h 1444901"/>
              <a:gd name="connsiteX1" fmla="*/ 2130552 w 2130552"/>
              <a:gd name="connsiteY1" fmla="*/ 147 h 1444901"/>
              <a:gd name="connsiteX0" fmla="*/ 0 w 2130552"/>
              <a:gd name="connsiteY0" fmla="*/ 1444752 h 1444754"/>
              <a:gd name="connsiteX1" fmla="*/ 2130552 w 2130552"/>
              <a:gd name="connsiteY1" fmla="*/ 0 h 1444754"/>
              <a:gd name="connsiteX0" fmla="*/ 0 w 2130552"/>
              <a:gd name="connsiteY0" fmla="*/ 1444752 h 1444839"/>
              <a:gd name="connsiteX1" fmla="*/ 2130552 w 2130552"/>
              <a:gd name="connsiteY1" fmla="*/ 0 h 1444839"/>
              <a:gd name="connsiteX0" fmla="*/ 0 w 2130552"/>
              <a:gd name="connsiteY0" fmla="*/ 1444752 h 1444752"/>
              <a:gd name="connsiteX1" fmla="*/ 2130552 w 2130552"/>
              <a:gd name="connsiteY1" fmla="*/ 0 h 1444752"/>
              <a:gd name="connsiteX0" fmla="*/ 0 w 2130552"/>
              <a:gd name="connsiteY0" fmla="*/ 1444752 h 1444752"/>
              <a:gd name="connsiteX1" fmla="*/ 2130552 w 2130552"/>
              <a:gd name="connsiteY1" fmla="*/ 0 h 14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0552" h="1444752">
                <a:moveTo>
                  <a:pt x="0" y="1444752"/>
                </a:moveTo>
                <a:cubicBezTo>
                  <a:pt x="1065618" y="1425307"/>
                  <a:pt x="1257706" y="19069"/>
                  <a:pt x="2130552" y="0"/>
                </a:cubicBezTo>
              </a:path>
            </a:pathLst>
          </a:custGeom>
          <a:noFill/>
          <a:ln w="38100" algn="ctr">
            <a:solidFill>
              <a:srgbClr val="9A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729192" cy="81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Революционное отклонение от тренда развития </a:t>
            </a:r>
            <a:r>
              <a:rPr lang="en-US" dirty="0"/>
              <a:t>GES</a:t>
            </a:r>
            <a:r>
              <a:rPr lang="ru-RU" dirty="0"/>
              <a:t> по закону «отрицания </a:t>
            </a:r>
            <a:r>
              <a:rPr lang="ru-RU" dirty="0" err="1"/>
              <a:t>отрицания</a:t>
            </a:r>
            <a:r>
              <a:rPr lang="ru-RU" dirty="0" smtClean="0"/>
              <a:t>» в России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8066" y="5286388"/>
            <a:ext cx="10522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Текст</a:t>
            </a:r>
            <a:endParaRPr lang="ru-RU" dirty="0"/>
          </a:p>
        </p:txBody>
      </p:sp>
      <p:cxnSp>
        <p:nvCxnSpPr>
          <p:cNvPr id="5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3634396" y="3433538"/>
            <a:ext cx="6346911" cy="43419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Полилиния 21"/>
          <p:cNvSpPr>
            <a:spLocks noChangeArrowheads="1"/>
          </p:cNvSpPr>
          <p:nvPr/>
        </p:nvSpPr>
        <p:spPr bwMode="auto">
          <a:xfrm>
            <a:off x="3622415" y="2747355"/>
            <a:ext cx="6358892" cy="1319795"/>
          </a:xfrm>
          <a:custGeom>
            <a:avLst/>
            <a:gdLst>
              <a:gd name="T0" fmla="*/ 0 w 7260336"/>
              <a:gd name="T1" fmla="*/ 1488 h 432816"/>
              <a:gd name="T2" fmla="*/ 778095 w 7260336"/>
              <a:gd name="T3" fmla="*/ 413313 h 432816"/>
              <a:gd name="T4" fmla="*/ 1482964 w 7260336"/>
              <a:gd name="T5" fmla="*/ 10443 h 432816"/>
              <a:gd name="T6" fmla="*/ 2206134 w 7260336"/>
              <a:gd name="T7" fmla="*/ 422265 h 432816"/>
              <a:gd name="T8" fmla="*/ 2938464 w 7260336"/>
              <a:gd name="T9" fmla="*/ 1488 h 432816"/>
              <a:gd name="T10" fmla="*/ 3670777 w 7260336"/>
              <a:gd name="T11" fmla="*/ 413313 h 432816"/>
              <a:gd name="T12" fmla="*/ 4366479 w 7260336"/>
              <a:gd name="T13" fmla="*/ 1488 h 432816"/>
              <a:gd name="T14" fmla="*/ 5107970 w 7260336"/>
              <a:gd name="T15" fmla="*/ 413313 h 432816"/>
              <a:gd name="T16" fmla="*/ 5821993 w 7260336"/>
              <a:gd name="T17" fmla="*/ 1488 h 432816"/>
              <a:gd name="T18" fmla="*/ 6554307 w 7260336"/>
              <a:gd name="T19" fmla="*/ 413313 h 432816"/>
              <a:gd name="T20" fmla="*/ 7268330 w 7260336"/>
              <a:gd name="T21" fmla="*/ 1488 h 4328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60336"/>
              <a:gd name="T34" fmla="*/ 0 h 432816"/>
              <a:gd name="T35" fmla="*/ 7260336 w 7260336"/>
              <a:gd name="T36" fmla="*/ 432816 h 432816"/>
              <a:gd name="connsiteX0" fmla="*/ 0 w 6483096"/>
              <a:gd name="connsiteY0" fmla="*/ 420629 h 429778"/>
              <a:gd name="connsiteX1" fmla="*/ 704088 w 6483096"/>
              <a:gd name="connsiteY1" fmla="*/ 9149 h 429778"/>
              <a:gd name="connsiteX2" fmla="*/ 1426464 w 6483096"/>
              <a:gd name="connsiteY2" fmla="*/ 429773 h 429778"/>
              <a:gd name="connsiteX3" fmla="*/ 2157984 w 6483096"/>
              <a:gd name="connsiteY3" fmla="*/ 5 h 429778"/>
              <a:gd name="connsiteX4" fmla="*/ 2889504 w 6483096"/>
              <a:gd name="connsiteY4" fmla="*/ 420629 h 429778"/>
              <a:gd name="connsiteX5" fmla="*/ 3584448 w 6483096"/>
              <a:gd name="connsiteY5" fmla="*/ 5 h 429778"/>
              <a:gd name="connsiteX6" fmla="*/ 4325112 w 6483096"/>
              <a:gd name="connsiteY6" fmla="*/ 420629 h 429778"/>
              <a:gd name="connsiteX7" fmla="*/ 5038344 w 6483096"/>
              <a:gd name="connsiteY7" fmla="*/ 5 h 429778"/>
              <a:gd name="connsiteX8" fmla="*/ 5769864 w 6483096"/>
              <a:gd name="connsiteY8" fmla="*/ 420629 h 429778"/>
              <a:gd name="connsiteX9" fmla="*/ 6483096 w 6483096"/>
              <a:gd name="connsiteY9" fmla="*/ 5 h 429778"/>
              <a:gd name="connsiteX0" fmla="*/ 0 w 5779008"/>
              <a:gd name="connsiteY0" fmla="*/ 9149 h 429777"/>
              <a:gd name="connsiteX1" fmla="*/ 722376 w 5779008"/>
              <a:gd name="connsiteY1" fmla="*/ 429773 h 429777"/>
              <a:gd name="connsiteX2" fmla="*/ 1453896 w 5779008"/>
              <a:gd name="connsiteY2" fmla="*/ 5 h 429777"/>
              <a:gd name="connsiteX3" fmla="*/ 2185416 w 5779008"/>
              <a:gd name="connsiteY3" fmla="*/ 420629 h 429777"/>
              <a:gd name="connsiteX4" fmla="*/ 2880360 w 5779008"/>
              <a:gd name="connsiteY4" fmla="*/ 5 h 429777"/>
              <a:gd name="connsiteX5" fmla="*/ 3621024 w 5779008"/>
              <a:gd name="connsiteY5" fmla="*/ 420629 h 429777"/>
              <a:gd name="connsiteX6" fmla="*/ 4334256 w 5779008"/>
              <a:gd name="connsiteY6" fmla="*/ 5 h 429777"/>
              <a:gd name="connsiteX7" fmla="*/ 5065776 w 5779008"/>
              <a:gd name="connsiteY7" fmla="*/ 420629 h 429777"/>
              <a:gd name="connsiteX8" fmla="*/ 5779008 w 5779008"/>
              <a:gd name="connsiteY8" fmla="*/ 5 h 429777"/>
              <a:gd name="connsiteX0" fmla="*/ 0 w 5056632"/>
              <a:gd name="connsiteY0" fmla="*/ 429773 h 429773"/>
              <a:gd name="connsiteX1" fmla="*/ 731520 w 5056632"/>
              <a:gd name="connsiteY1" fmla="*/ 5 h 429773"/>
              <a:gd name="connsiteX2" fmla="*/ 1463040 w 5056632"/>
              <a:gd name="connsiteY2" fmla="*/ 420629 h 429773"/>
              <a:gd name="connsiteX3" fmla="*/ 2157984 w 5056632"/>
              <a:gd name="connsiteY3" fmla="*/ 5 h 429773"/>
              <a:gd name="connsiteX4" fmla="*/ 2898648 w 5056632"/>
              <a:gd name="connsiteY4" fmla="*/ 420629 h 429773"/>
              <a:gd name="connsiteX5" fmla="*/ 3611880 w 5056632"/>
              <a:gd name="connsiteY5" fmla="*/ 5 h 429773"/>
              <a:gd name="connsiteX6" fmla="*/ 4343400 w 5056632"/>
              <a:gd name="connsiteY6" fmla="*/ 420629 h 429773"/>
              <a:gd name="connsiteX7" fmla="*/ 5056632 w 5056632"/>
              <a:gd name="connsiteY7" fmla="*/ 5 h 429773"/>
              <a:gd name="connsiteX0" fmla="*/ 0 w 4325112"/>
              <a:gd name="connsiteY0" fmla="*/ 5 h 420629"/>
              <a:gd name="connsiteX1" fmla="*/ 731520 w 4325112"/>
              <a:gd name="connsiteY1" fmla="*/ 420629 h 420629"/>
              <a:gd name="connsiteX2" fmla="*/ 1426464 w 4325112"/>
              <a:gd name="connsiteY2" fmla="*/ 5 h 420629"/>
              <a:gd name="connsiteX3" fmla="*/ 2167128 w 4325112"/>
              <a:gd name="connsiteY3" fmla="*/ 420629 h 420629"/>
              <a:gd name="connsiteX4" fmla="*/ 2880360 w 4325112"/>
              <a:gd name="connsiteY4" fmla="*/ 5 h 420629"/>
              <a:gd name="connsiteX5" fmla="*/ 3611880 w 4325112"/>
              <a:gd name="connsiteY5" fmla="*/ 420629 h 420629"/>
              <a:gd name="connsiteX6" fmla="*/ 4325112 w 4325112"/>
              <a:gd name="connsiteY6" fmla="*/ 5 h 420629"/>
              <a:gd name="connsiteX0" fmla="*/ 0 w 3593592"/>
              <a:gd name="connsiteY0" fmla="*/ 420624 h 420624"/>
              <a:gd name="connsiteX1" fmla="*/ 694944 w 3593592"/>
              <a:gd name="connsiteY1" fmla="*/ 0 h 420624"/>
              <a:gd name="connsiteX2" fmla="*/ 1435608 w 3593592"/>
              <a:gd name="connsiteY2" fmla="*/ 420624 h 420624"/>
              <a:gd name="connsiteX3" fmla="*/ 2148840 w 3593592"/>
              <a:gd name="connsiteY3" fmla="*/ 0 h 420624"/>
              <a:gd name="connsiteX4" fmla="*/ 2880360 w 3593592"/>
              <a:gd name="connsiteY4" fmla="*/ 420624 h 420624"/>
              <a:gd name="connsiteX5" fmla="*/ 3593592 w 3593592"/>
              <a:gd name="connsiteY5" fmla="*/ 0 h 420624"/>
              <a:gd name="connsiteX0" fmla="*/ 0 w 2898648"/>
              <a:gd name="connsiteY0" fmla="*/ 0 h 420624"/>
              <a:gd name="connsiteX1" fmla="*/ 740664 w 2898648"/>
              <a:gd name="connsiteY1" fmla="*/ 420624 h 420624"/>
              <a:gd name="connsiteX2" fmla="*/ 1453896 w 2898648"/>
              <a:gd name="connsiteY2" fmla="*/ 0 h 420624"/>
              <a:gd name="connsiteX3" fmla="*/ 2185416 w 2898648"/>
              <a:gd name="connsiteY3" fmla="*/ 420624 h 420624"/>
              <a:gd name="connsiteX4" fmla="*/ 2898648 w 2898648"/>
              <a:gd name="connsiteY4" fmla="*/ 0 h 420624"/>
              <a:gd name="connsiteX0" fmla="*/ 0 w 2157984"/>
              <a:gd name="connsiteY0" fmla="*/ 420624 h 420624"/>
              <a:gd name="connsiteX1" fmla="*/ 713232 w 2157984"/>
              <a:gd name="connsiteY1" fmla="*/ 0 h 420624"/>
              <a:gd name="connsiteX2" fmla="*/ 1444752 w 2157984"/>
              <a:gd name="connsiteY2" fmla="*/ 420624 h 420624"/>
              <a:gd name="connsiteX3" fmla="*/ 2157984 w 2157984"/>
              <a:gd name="connsiteY3" fmla="*/ 0 h 420624"/>
              <a:gd name="connsiteX0" fmla="*/ 0 w 1444752"/>
              <a:gd name="connsiteY0" fmla="*/ 0 h 420624"/>
              <a:gd name="connsiteX1" fmla="*/ 731520 w 1444752"/>
              <a:gd name="connsiteY1" fmla="*/ 420624 h 420624"/>
              <a:gd name="connsiteX2" fmla="*/ 1444752 w 1444752"/>
              <a:gd name="connsiteY2" fmla="*/ 0 h 420624"/>
              <a:gd name="connsiteX0" fmla="*/ 0 w 1448624"/>
              <a:gd name="connsiteY0" fmla="*/ 12239 h 432905"/>
              <a:gd name="connsiteX1" fmla="*/ 731520 w 1448624"/>
              <a:gd name="connsiteY1" fmla="*/ 432863 h 432905"/>
              <a:gd name="connsiteX2" fmla="*/ 1372044 w 1448624"/>
              <a:gd name="connsiteY2" fmla="*/ 38331 h 432905"/>
              <a:gd name="connsiteX3" fmla="*/ 1444752 w 1448624"/>
              <a:gd name="connsiteY3" fmla="*/ 12239 h 432905"/>
              <a:gd name="connsiteX0" fmla="*/ 0 w 1534729"/>
              <a:gd name="connsiteY0" fmla="*/ 11066 h 431732"/>
              <a:gd name="connsiteX1" fmla="*/ 731520 w 1534729"/>
              <a:gd name="connsiteY1" fmla="*/ 431690 h 431732"/>
              <a:gd name="connsiteX2" fmla="*/ 1372044 w 1534729"/>
              <a:gd name="connsiteY2" fmla="*/ 37158 h 431732"/>
              <a:gd name="connsiteX3" fmla="*/ 1534729 w 1534729"/>
              <a:gd name="connsiteY3" fmla="*/ 14141 h 431732"/>
              <a:gd name="connsiteX0" fmla="*/ 0 w 1534729"/>
              <a:gd name="connsiteY0" fmla="*/ 33087 h 453750"/>
              <a:gd name="connsiteX1" fmla="*/ 731520 w 1534729"/>
              <a:gd name="connsiteY1" fmla="*/ 453711 h 453750"/>
              <a:gd name="connsiteX2" fmla="*/ 1429529 w 1534729"/>
              <a:gd name="connsiteY2" fmla="*/ 28422 h 453750"/>
              <a:gd name="connsiteX3" fmla="*/ 1534729 w 1534729"/>
              <a:gd name="connsiteY3" fmla="*/ 36162 h 453750"/>
              <a:gd name="connsiteX0" fmla="*/ 0 w 2012106"/>
              <a:gd name="connsiteY0" fmla="*/ 15865 h 436528"/>
              <a:gd name="connsiteX1" fmla="*/ 731520 w 2012106"/>
              <a:gd name="connsiteY1" fmla="*/ 436489 h 436528"/>
              <a:gd name="connsiteX2" fmla="*/ 1429529 w 2012106"/>
              <a:gd name="connsiteY2" fmla="*/ 11200 h 436528"/>
              <a:gd name="connsiteX3" fmla="*/ 2012106 w 2012106"/>
              <a:gd name="connsiteY3" fmla="*/ 218858 h 436528"/>
              <a:gd name="connsiteX0" fmla="*/ 0 w 2012106"/>
              <a:gd name="connsiteY0" fmla="*/ 15865 h 436521"/>
              <a:gd name="connsiteX1" fmla="*/ 731520 w 2012106"/>
              <a:gd name="connsiteY1" fmla="*/ 436489 h 436521"/>
              <a:gd name="connsiteX2" fmla="*/ 1429529 w 2012106"/>
              <a:gd name="connsiteY2" fmla="*/ 11200 h 436521"/>
              <a:gd name="connsiteX3" fmla="*/ 2012106 w 2012106"/>
              <a:gd name="connsiteY3" fmla="*/ 218858 h 436521"/>
              <a:gd name="connsiteX0" fmla="*/ 0 w 1939625"/>
              <a:gd name="connsiteY0" fmla="*/ 11399 h 432793"/>
              <a:gd name="connsiteX1" fmla="*/ 731520 w 1939625"/>
              <a:gd name="connsiteY1" fmla="*/ 432023 h 432793"/>
              <a:gd name="connsiteX2" fmla="*/ 1429529 w 1939625"/>
              <a:gd name="connsiteY2" fmla="*/ 6734 h 432793"/>
              <a:gd name="connsiteX3" fmla="*/ 1939625 w 1939625"/>
              <a:gd name="connsiteY3" fmla="*/ 432765 h 432793"/>
              <a:gd name="connsiteX0" fmla="*/ 0 w 1939625"/>
              <a:gd name="connsiteY0" fmla="*/ 8361 h 429755"/>
              <a:gd name="connsiteX1" fmla="*/ 731520 w 1939625"/>
              <a:gd name="connsiteY1" fmla="*/ 428985 h 429755"/>
              <a:gd name="connsiteX2" fmla="*/ 1442026 w 1939625"/>
              <a:gd name="connsiteY2" fmla="*/ 6772 h 429755"/>
              <a:gd name="connsiteX3" fmla="*/ 1939625 w 1939625"/>
              <a:gd name="connsiteY3" fmla="*/ 429727 h 429755"/>
              <a:gd name="connsiteX0" fmla="*/ 0 w 1939625"/>
              <a:gd name="connsiteY0" fmla="*/ 1642 h 423040"/>
              <a:gd name="connsiteX1" fmla="*/ 731520 w 1939625"/>
              <a:gd name="connsiteY1" fmla="*/ 422266 h 423040"/>
              <a:gd name="connsiteX2" fmla="*/ 1442026 w 1939625"/>
              <a:gd name="connsiteY2" fmla="*/ 53 h 423040"/>
              <a:gd name="connsiteX3" fmla="*/ 1939625 w 1939625"/>
              <a:gd name="connsiteY3" fmla="*/ 423008 h 423040"/>
              <a:gd name="connsiteX0" fmla="*/ 0 w 1958815"/>
              <a:gd name="connsiteY0" fmla="*/ 1704 h 423070"/>
              <a:gd name="connsiteX1" fmla="*/ 731520 w 1958815"/>
              <a:gd name="connsiteY1" fmla="*/ 422328 h 423070"/>
              <a:gd name="connsiteX2" fmla="*/ 1442026 w 1958815"/>
              <a:gd name="connsiteY2" fmla="*/ 115 h 423070"/>
              <a:gd name="connsiteX3" fmla="*/ 1916903 w 1958815"/>
              <a:gd name="connsiteY3" fmla="*/ 359969 h 423070"/>
              <a:gd name="connsiteX4" fmla="*/ 1939625 w 1958815"/>
              <a:gd name="connsiteY4" fmla="*/ 423070 h 423070"/>
              <a:gd name="connsiteX0" fmla="*/ 0 w 1957986"/>
              <a:gd name="connsiteY0" fmla="*/ 1704 h 472281"/>
              <a:gd name="connsiteX1" fmla="*/ 731520 w 1957986"/>
              <a:gd name="connsiteY1" fmla="*/ 422328 h 472281"/>
              <a:gd name="connsiteX2" fmla="*/ 1442026 w 1957986"/>
              <a:gd name="connsiteY2" fmla="*/ 115 h 472281"/>
              <a:gd name="connsiteX3" fmla="*/ 1916903 w 1957986"/>
              <a:gd name="connsiteY3" fmla="*/ 359969 h 472281"/>
              <a:gd name="connsiteX4" fmla="*/ 1937126 w 1957986"/>
              <a:gd name="connsiteY4" fmla="*/ 472281 h 472281"/>
              <a:gd name="connsiteX0" fmla="*/ 0 w 1916903"/>
              <a:gd name="connsiteY0" fmla="*/ 1704 h 422360"/>
              <a:gd name="connsiteX1" fmla="*/ 731520 w 1916903"/>
              <a:gd name="connsiteY1" fmla="*/ 422328 h 422360"/>
              <a:gd name="connsiteX2" fmla="*/ 1442026 w 1916903"/>
              <a:gd name="connsiteY2" fmla="*/ 115 h 422360"/>
              <a:gd name="connsiteX3" fmla="*/ 1916903 w 1916903"/>
              <a:gd name="connsiteY3" fmla="*/ 359969 h 422360"/>
              <a:gd name="connsiteX0" fmla="*/ 0 w 1911904"/>
              <a:gd name="connsiteY0" fmla="*/ 1686 h 422342"/>
              <a:gd name="connsiteX1" fmla="*/ 731520 w 1911904"/>
              <a:gd name="connsiteY1" fmla="*/ 422310 h 422342"/>
              <a:gd name="connsiteX2" fmla="*/ 1442026 w 1911904"/>
              <a:gd name="connsiteY2" fmla="*/ 97 h 422342"/>
              <a:gd name="connsiteX3" fmla="*/ 1911904 w 1911904"/>
              <a:gd name="connsiteY3" fmla="*/ 418389 h 422342"/>
              <a:gd name="connsiteX0" fmla="*/ 0 w 1911904"/>
              <a:gd name="connsiteY0" fmla="*/ 1694 h 422350"/>
              <a:gd name="connsiteX1" fmla="*/ 731520 w 1911904"/>
              <a:gd name="connsiteY1" fmla="*/ 422318 h 422350"/>
              <a:gd name="connsiteX2" fmla="*/ 1442026 w 1911904"/>
              <a:gd name="connsiteY2" fmla="*/ 105 h 422350"/>
              <a:gd name="connsiteX3" fmla="*/ 1911904 w 1911904"/>
              <a:gd name="connsiteY3" fmla="*/ 418397 h 422350"/>
              <a:gd name="connsiteX0" fmla="*/ 0 w 1911904"/>
              <a:gd name="connsiteY0" fmla="*/ 1690 h 422346"/>
              <a:gd name="connsiteX1" fmla="*/ 731520 w 1911904"/>
              <a:gd name="connsiteY1" fmla="*/ 422314 h 422346"/>
              <a:gd name="connsiteX2" fmla="*/ 1442026 w 1911904"/>
              <a:gd name="connsiteY2" fmla="*/ 101 h 422346"/>
              <a:gd name="connsiteX3" fmla="*/ 1911904 w 1911904"/>
              <a:gd name="connsiteY3" fmla="*/ 418393 h 422346"/>
              <a:gd name="connsiteX0" fmla="*/ 0 w 1911904"/>
              <a:gd name="connsiteY0" fmla="*/ 1690 h 486931"/>
              <a:gd name="connsiteX1" fmla="*/ 669036 w 1911904"/>
              <a:gd name="connsiteY1" fmla="*/ 486903 h 486931"/>
              <a:gd name="connsiteX2" fmla="*/ 1442026 w 1911904"/>
              <a:gd name="connsiteY2" fmla="*/ 101 h 486931"/>
              <a:gd name="connsiteX3" fmla="*/ 1911904 w 1911904"/>
              <a:gd name="connsiteY3" fmla="*/ 418393 h 486931"/>
              <a:gd name="connsiteX0" fmla="*/ 0 w 1911904"/>
              <a:gd name="connsiteY0" fmla="*/ 1690 h 490007"/>
              <a:gd name="connsiteX1" fmla="*/ 669036 w 1911904"/>
              <a:gd name="connsiteY1" fmla="*/ 489979 h 490007"/>
              <a:gd name="connsiteX2" fmla="*/ 1442026 w 1911904"/>
              <a:gd name="connsiteY2" fmla="*/ 101 h 490007"/>
              <a:gd name="connsiteX3" fmla="*/ 1911904 w 1911904"/>
              <a:gd name="connsiteY3" fmla="*/ 418393 h 490007"/>
              <a:gd name="connsiteX0" fmla="*/ 0 w 1911904"/>
              <a:gd name="connsiteY0" fmla="*/ 0 h 488318"/>
              <a:gd name="connsiteX1" fmla="*/ 669036 w 1911904"/>
              <a:gd name="connsiteY1" fmla="*/ 488289 h 488318"/>
              <a:gd name="connsiteX2" fmla="*/ 1412034 w 1911904"/>
              <a:gd name="connsiteY2" fmla="*/ 16865 h 488318"/>
              <a:gd name="connsiteX3" fmla="*/ 1911904 w 1911904"/>
              <a:gd name="connsiteY3" fmla="*/ 416703 h 4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04" h="488318">
                <a:moveTo>
                  <a:pt x="0" y="0"/>
                </a:moveTo>
                <a:cubicBezTo>
                  <a:pt x="240792" y="0"/>
                  <a:pt x="428244" y="488289"/>
                  <a:pt x="669036" y="488289"/>
                </a:cubicBezTo>
                <a:cubicBezTo>
                  <a:pt x="897710" y="492638"/>
                  <a:pt x="1223180" y="13153"/>
                  <a:pt x="1412034" y="16865"/>
                </a:cubicBezTo>
                <a:cubicBezTo>
                  <a:pt x="1606682" y="10060"/>
                  <a:pt x="1811475" y="333908"/>
                  <a:pt x="1911904" y="416703"/>
                </a:cubicBezTo>
              </a:path>
            </a:pathLst>
          </a:cu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олилиния 22"/>
          <p:cNvSpPr>
            <a:spLocks noChangeArrowheads="1"/>
          </p:cNvSpPr>
          <p:nvPr/>
        </p:nvSpPr>
        <p:spPr bwMode="auto">
          <a:xfrm>
            <a:off x="3632898" y="1810062"/>
            <a:ext cx="6412624" cy="3162730"/>
          </a:xfrm>
          <a:custGeom>
            <a:avLst/>
            <a:gdLst>
              <a:gd name="T0" fmla="*/ 0 w 7644886"/>
              <a:gd name="T1" fmla="*/ 1727188 h 1973059"/>
              <a:gd name="T2" fmla="*/ 3667834 w 7644886"/>
              <a:gd name="T3" fmla="*/ 38912 h 1973059"/>
              <a:gd name="T4" fmla="*/ 7635238 w 7644886"/>
              <a:gd name="T5" fmla="*/ 1960639 h 1973059"/>
              <a:gd name="T6" fmla="*/ 0 60000 65536"/>
              <a:gd name="T7" fmla="*/ 0 60000 65536"/>
              <a:gd name="T8" fmla="*/ 0 60000 65536"/>
              <a:gd name="T9" fmla="*/ 0 w 7644886"/>
              <a:gd name="T10" fmla="*/ 0 h 1973059"/>
              <a:gd name="T11" fmla="*/ 7644886 w 7644886"/>
              <a:gd name="T12" fmla="*/ 1973059 h 1973059"/>
              <a:gd name="connsiteX0" fmla="*/ 0 w 3972426"/>
              <a:gd name="connsiteY0" fmla="*/ 0 h 1933904"/>
              <a:gd name="connsiteX1" fmla="*/ 3972426 w 3972426"/>
              <a:gd name="connsiteY1" fmla="*/ 1933904 h 1933904"/>
              <a:gd name="connsiteX0" fmla="*/ 0 w 3972426"/>
              <a:gd name="connsiteY0" fmla="*/ 0 h 1933904"/>
              <a:gd name="connsiteX1" fmla="*/ 3972426 w 3972426"/>
              <a:gd name="connsiteY1" fmla="*/ 1933904 h 1933904"/>
              <a:gd name="connsiteX0" fmla="*/ 0 w 3972426"/>
              <a:gd name="connsiteY0" fmla="*/ 0 h 1933904"/>
              <a:gd name="connsiteX1" fmla="*/ 3972426 w 3972426"/>
              <a:gd name="connsiteY1" fmla="*/ 1933904 h 1933904"/>
              <a:gd name="connsiteX0" fmla="*/ 0 w 3972426"/>
              <a:gd name="connsiteY0" fmla="*/ 0 h 1933904"/>
              <a:gd name="connsiteX1" fmla="*/ 3972426 w 3972426"/>
              <a:gd name="connsiteY1" fmla="*/ 1933904 h 193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2426" h="1933904">
                <a:moveTo>
                  <a:pt x="0" y="0"/>
                </a:moveTo>
                <a:cubicBezTo>
                  <a:pt x="1572818" y="461041"/>
                  <a:pt x="2518557" y="1361895"/>
                  <a:pt x="3972426" y="1933904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3666358" y="1420376"/>
            <a:ext cx="718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ЕЧС</a:t>
            </a:r>
            <a:endParaRPr lang="ru-RU" b="1" dirty="0"/>
          </a:p>
        </p:txBody>
      </p:sp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3617435" y="4706977"/>
            <a:ext cx="343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9A0000"/>
                </a:solidFill>
              </a:rPr>
              <a:t>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39045" y="3004910"/>
            <a:ext cx="1084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… ЕС</a:t>
            </a:r>
            <a:r>
              <a:rPr lang="en-US" b="1" dirty="0" smtClean="0">
                <a:latin typeface="+mn-lt"/>
              </a:rPr>
              <a:t>O</a:t>
            </a:r>
            <a:endParaRPr lang="ru-RU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9022" y="2410015"/>
            <a:ext cx="49564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МК</a:t>
            </a:r>
            <a:endParaRPr lang="ru-RU" sz="16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7262" y="4039007"/>
            <a:ext cx="59022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ГМК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41233" y="2862034"/>
            <a:ext cx="784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ГМС</a:t>
            </a:r>
            <a:endParaRPr lang="ru-RU" sz="1600" dirty="0"/>
          </a:p>
        </p:txBody>
      </p:sp>
      <p:sp>
        <p:nvSpPr>
          <p:cNvPr id="16" name="Полилиния 21"/>
          <p:cNvSpPr>
            <a:spLocks noChangeArrowheads="1"/>
          </p:cNvSpPr>
          <p:nvPr/>
        </p:nvSpPr>
        <p:spPr bwMode="auto">
          <a:xfrm>
            <a:off x="4772507" y="1970128"/>
            <a:ext cx="2001591" cy="1723325"/>
          </a:xfrm>
          <a:custGeom>
            <a:avLst/>
            <a:gdLst>
              <a:gd name="T0" fmla="*/ 0 w 7260336"/>
              <a:gd name="T1" fmla="*/ 1488 h 432816"/>
              <a:gd name="T2" fmla="*/ 778095 w 7260336"/>
              <a:gd name="T3" fmla="*/ 413313 h 432816"/>
              <a:gd name="T4" fmla="*/ 1482964 w 7260336"/>
              <a:gd name="T5" fmla="*/ 10443 h 432816"/>
              <a:gd name="T6" fmla="*/ 2206134 w 7260336"/>
              <a:gd name="T7" fmla="*/ 422265 h 432816"/>
              <a:gd name="T8" fmla="*/ 2938464 w 7260336"/>
              <a:gd name="T9" fmla="*/ 1488 h 432816"/>
              <a:gd name="T10" fmla="*/ 3670777 w 7260336"/>
              <a:gd name="T11" fmla="*/ 413313 h 432816"/>
              <a:gd name="T12" fmla="*/ 4366479 w 7260336"/>
              <a:gd name="T13" fmla="*/ 1488 h 432816"/>
              <a:gd name="T14" fmla="*/ 5107970 w 7260336"/>
              <a:gd name="T15" fmla="*/ 413313 h 432816"/>
              <a:gd name="T16" fmla="*/ 5821993 w 7260336"/>
              <a:gd name="T17" fmla="*/ 1488 h 432816"/>
              <a:gd name="T18" fmla="*/ 6554307 w 7260336"/>
              <a:gd name="T19" fmla="*/ 413313 h 432816"/>
              <a:gd name="T20" fmla="*/ 7268330 w 7260336"/>
              <a:gd name="T21" fmla="*/ 1488 h 4328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60336"/>
              <a:gd name="T34" fmla="*/ 0 h 432816"/>
              <a:gd name="T35" fmla="*/ 7260336 w 7260336"/>
              <a:gd name="T36" fmla="*/ 432816 h 432816"/>
              <a:gd name="connsiteX0" fmla="*/ 0 w 6483096"/>
              <a:gd name="connsiteY0" fmla="*/ 420629 h 429778"/>
              <a:gd name="connsiteX1" fmla="*/ 704088 w 6483096"/>
              <a:gd name="connsiteY1" fmla="*/ 9149 h 429778"/>
              <a:gd name="connsiteX2" fmla="*/ 1426464 w 6483096"/>
              <a:gd name="connsiteY2" fmla="*/ 429773 h 429778"/>
              <a:gd name="connsiteX3" fmla="*/ 2157984 w 6483096"/>
              <a:gd name="connsiteY3" fmla="*/ 5 h 429778"/>
              <a:gd name="connsiteX4" fmla="*/ 2889504 w 6483096"/>
              <a:gd name="connsiteY4" fmla="*/ 420629 h 429778"/>
              <a:gd name="connsiteX5" fmla="*/ 3584448 w 6483096"/>
              <a:gd name="connsiteY5" fmla="*/ 5 h 429778"/>
              <a:gd name="connsiteX6" fmla="*/ 4325112 w 6483096"/>
              <a:gd name="connsiteY6" fmla="*/ 420629 h 429778"/>
              <a:gd name="connsiteX7" fmla="*/ 5038344 w 6483096"/>
              <a:gd name="connsiteY7" fmla="*/ 5 h 429778"/>
              <a:gd name="connsiteX8" fmla="*/ 5769864 w 6483096"/>
              <a:gd name="connsiteY8" fmla="*/ 420629 h 429778"/>
              <a:gd name="connsiteX9" fmla="*/ 6483096 w 6483096"/>
              <a:gd name="connsiteY9" fmla="*/ 5 h 429778"/>
              <a:gd name="connsiteX0" fmla="*/ 0 w 5779008"/>
              <a:gd name="connsiteY0" fmla="*/ 9149 h 429777"/>
              <a:gd name="connsiteX1" fmla="*/ 722376 w 5779008"/>
              <a:gd name="connsiteY1" fmla="*/ 429773 h 429777"/>
              <a:gd name="connsiteX2" fmla="*/ 1453896 w 5779008"/>
              <a:gd name="connsiteY2" fmla="*/ 5 h 429777"/>
              <a:gd name="connsiteX3" fmla="*/ 2185416 w 5779008"/>
              <a:gd name="connsiteY3" fmla="*/ 420629 h 429777"/>
              <a:gd name="connsiteX4" fmla="*/ 2880360 w 5779008"/>
              <a:gd name="connsiteY4" fmla="*/ 5 h 429777"/>
              <a:gd name="connsiteX5" fmla="*/ 3621024 w 5779008"/>
              <a:gd name="connsiteY5" fmla="*/ 420629 h 429777"/>
              <a:gd name="connsiteX6" fmla="*/ 4334256 w 5779008"/>
              <a:gd name="connsiteY6" fmla="*/ 5 h 429777"/>
              <a:gd name="connsiteX7" fmla="*/ 5065776 w 5779008"/>
              <a:gd name="connsiteY7" fmla="*/ 420629 h 429777"/>
              <a:gd name="connsiteX8" fmla="*/ 5779008 w 5779008"/>
              <a:gd name="connsiteY8" fmla="*/ 5 h 429777"/>
              <a:gd name="connsiteX0" fmla="*/ 0 w 5056632"/>
              <a:gd name="connsiteY0" fmla="*/ 429773 h 429773"/>
              <a:gd name="connsiteX1" fmla="*/ 731520 w 5056632"/>
              <a:gd name="connsiteY1" fmla="*/ 5 h 429773"/>
              <a:gd name="connsiteX2" fmla="*/ 1463040 w 5056632"/>
              <a:gd name="connsiteY2" fmla="*/ 420629 h 429773"/>
              <a:gd name="connsiteX3" fmla="*/ 2157984 w 5056632"/>
              <a:gd name="connsiteY3" fmla="*/ 5 h 429773"/>
              <a:gd name="connsiteX4" fmla="*/ 2898648 w 5056632"/>
              <a:gd name="connsiteY4" fmla="*/ 420629 h 429773"/>
              <a:gd name="connsiteX5" fmla="*/ 3611880 w 5056632"/>
              <a:gd name="connsiteY5" fmla="*/ 5 h 429773"/>
              <a:gd name="connsiteX6" fmla="*/ 4343400 w 5056632"/>
              <a:gd name="connsiteY6" fmla="*/ 420629 h 429773"/>
              <a:gd name="connsiteX7" fmla="*/ 5056632 w 5056632"/>
              <a:gd name="connsiteY7" fmla="*/ 5 h 429773"/>
              <a:gd name="connsiteX0" fmla="*/ 0 w 4325112"/>
              <a:gd name="connsiteY0" fmla="*/ 5 h 420629"/>
              <a:gd name="connsiteX1" fmla="*/ 731520 w 4325112"/>
              <a:gd name="connsiteY1" fmla="*/ 420629 h 420629"/>
              <a:gd name="connsiteX2" fmla="*/ 1426464 w 4325112"/>
              <a:gd name="connsiteY2" fmla="*/ 5 h 420629"/>
              <a:gd name="connsiteX3" fmla="*/ 2167128 w 4325112"/>
              <a:gd name="connsiteY3" fmla="*/ 420629 h 420629"/>
              <a:gd name="connsiteX4" fmla="*/ 2880360 w 4325112"/>
              <a:gd name="connsiteY4" fmla="*/ 5 h 420629"/>
              <a:gd name="connsiteX5" fmla="*/ 3611880 w 4325112"/>
              <a:gd name="connsiteY5" fmla="*/ 420629 h 420629"/>
              <a:gd name="connsiteX6" fmla="*/ 4325112 w 4325112"/>
              <a:gd name="connsiteY6" fmla="*/ 5 h 420629"/>
              <a:gd name="connsiteX0" fmla="*/ 0 w 3593592"/>
              <a:gd name="connsiteY0" fmla="*/ 420624 h 420624"/>
              <a:gd name="connsiteX1" fmla="*/ 694944 w 3593592"/>
              <a:gd name="connsiteY1" fmla="*/ 0 h 420624"/>
              <a:gd name="connsiteX2" fmla="*/ 1435608 w 3593592"/>
              <a:gd name="connsiteY2" fmla="*/ 420624 h 420624"/>
              <a:gd name="connsiteX3" fmla="*/ 2148840 w 3593592"/>
              <a:gd name="connsiteY3" fmla="*/ 0 h 420624"/>
              <a:gd name="connsiteX4" fmla="*/ 2880360 w 3593592"/>
              <a:gd name="connsiteY4" fmla="*/ 420624 h 420624"/>
              <a:gd name="connsiteX5" fmla="*/ 3593592 w 3593592"/>
              <a:gd name="connsiteY5" fmla="*/ 0 h 420624"/>
              <a:gd name="connsiteX0" fmla="*/ 0 w 2898648"/>
              <a:gd name="connsiteY0" fmla="*/ 0 h 420624"/>
              <a:gd name="connsiteX1" fmla="*/ 740664 w 2898648"/>
              <a:gd name="connsiteY1" fmla="*/ 420624 h 420624"/>
              <a:gd name="connsiteX2" fmla="*/ 1453896 w 2898648"/>
              <a:gd name="connsiteY2" fmla="*/ 0 h 420624"/>
              <a:gd name="connsiteX3" fmla="*/ 2185416 w 2898648"/>
              <a:gd name="connsiteY3" fmla="*/ 420624 h 420624"/>
              <a:gd name="connsiteX4" fmla="*/ 2898648 w 2898648"/>
              <a:gd name="connsiteY4" fmla="*/ 0 h 420624"/>
              <a:gd name="connsiteX0" fmla="*/ 0 w 2157984"/>
              <a:gd name="connsiteY0" fmla="*/ 420624 h 420624"/>
              <a:gd name="connsiteX1" fmla="*/ 713232 w 2157984"/>
              <a:gd name="connsiteY1" fmla="*/ 0 h 420624"/>
              <a:gd name="connsiteX2" fmla="*/ 1444752 w 2157984"/>
              <a:gd name="connsiteY2" fmla="*/ 420624 h 420624"/>
              <a:gd name="connsiteX3" fmla="*/ 2157984 w 2157984"/>
              <a:gd name="connsiteY3" fmla="*/ 0 h 420624"/>
              <a:gd name="connsiteX0" fmla="*/ 0 w 1444752"/>
              <a:gd name="connsiteY0" fmla="*/ 0 h 420624"/>
              <a:gd name="connsiteX1" fmla="*/ 731520 w 1444752"/>
              <a:gd name="connsiteY1" fmla="*/ 420624 h 420624"/>
              <a:gd name="connsiteX2" fmla="*/ 1444752 w 1444752"/>
              <a:gd name="connsiteY2" fmla="*/ 0 h 420624"/>
              <a:gd name="connsiteX0" fmla="*/ 0 w 1448624"/>
              <a:gd name="connsiteY0" fmla="*/ 12239 h 432905"/>
              <a:gd name="connsiteX1" fmla="*/ 731520 w 1448624"/>
              <a:gd name="connsiteY1" fmla="*/ 432863 h 432905"/>
              <a:gd name="connsiteX2" fmla="*/ 1372044 w 1448624"/>
              <a:gd name="connsiteY2" fmla="*/ 38331 h 432905"/>
              <a:gd name="connsiteX3" fmla="*/ 1444752 w 1448624"/>
              <a:gd name="connsiteY3" fmla="*/ 12239 h 432905"/>
              <a:gd name="connsiteX0" fmla="*/ 0 w 1534729"/>
              <a:gd name="connsiteY0" fmla="*/ 11066 h 431732"/>
              <a:gd name="connsiteX1" fmla="*/ 731520 w 1534729"/>
              <a:gd name="connsiteY1" fmla="*/ 431690 h 431732"/>
              <a:gd name="connsiteX2" fmla="*/ 1372044 w 1534729"/>
              <a:gd name="connsiteY2" fmla="*/ 37158 h 431732"/>
              <a:gd name="connsiteX3" fmla="*/ 1534729 w 1534729"/>
              <a:gd name="connsiteY3" fmla="*/ 14141 h 431732"/>
              <a:gd name="connsiteX0" fmla="*/ 0 w 1534729"/>
              <a:gd name="connsiteY0" fmla="*/ 33087 h 453750"/>
              <a:gd name="connsiteX1" fmla="*/ 731520 w 1534729"/>
              <a:gd name="connsiteY1" fmla="*/ 453711 h 453750"/>
              <a:gd name="connsiteX2" fmla="*/ 1429529 w 1534729"/>
              <a:gd name="connsiteY2" fmla="*/ 28422 h 453750"/>
              <a:gd name="connsiteX3" fmla="*/ 1534729 w 1534729"/>
              <a:gd name="connsiteY3" fmla="*/ 36162 h 453750"/>
              <a:gd name="connsiteX0" fmla="*/ 0 w 2012106"/>
              <a:gd name="connsiteY0" fmla="*/ 15865 h 436528"/>
              <a:gd name="connsiteX1" fmla="*/ 731520 w 2012106"/>
              <a:gd name="connsiteY1" fmla="*/ 436489 h 436528"/>
              <a:gd name="connsiteX2" fmla="*/ 1429529 w 2012106"/>
              <a:gd name="connsiteY2" fmla="*/ 11200 h 436528"/>
              <a:gd name="connsiteX3" fmla="*/ 2012106 w 2012106"/>
              <a:gd name="connsiteY3" fmla="*/ 218858 h 436528"/>
              <a:gd name="connsiteX0" fmla="*/ 0 w 2012106"/>
              <a:gd name="connsiteY0" fmla="*/ 15865 h 436521"/>
              <a:gd name="connsiteX1" fmla="*/ 731520 w 2012106"/>
              <a:gd name="connsiteY1" fmla="*/ 436489 h 436521"/>
              <a:gd name="connsiteX2" fmla="*/ 1429529 w 2012106"/>
              <a:gd name="connsiteY2" fmla="*/ 11200 h 436521"/>
              <a:gd name="connsiteX3" fmla="*/ 2012106 w 2012106"/>
              <a:gd name="connsiteY3" fmla="*/ 218858 h 436521"/>
              <a:gd name="connsiteX0" fmla="*/ 0 w 1939625"/>
              <a:gd name="connsiteY0" fmla="*/ 11399 h 432793"/>
              <a:gd name="connsiteX1" fmla="*/ 731520 w 1939625"/>
              <a:gd name="connsiteY1" fmla="*/ 432023 h 432793"/>
              <a:gd name="connsiteX2" fmla="*/ 1429529 w 1939625"/>
              <a:gd name="connsiteY2" fmla="*/ 6734 h 432793"/>
              <a:gd name="connsiteX3" fmla="*/ 1939625 w 1939625"/>
              <a:gd name="connsiteY3" fmla="*/ 432765 h 432793"/>
              <a:gd name="connsiteX0" fmla="*/ 0 w 1939625"/>
              <a:gd name="connsiteY0" fmla="*/ 8361 h 429755"/>
              <a:gd name="connsiteX1" fmla="*/ 731520 w 1939625"/>
              <a:gd name="connsiteY1" fmla="*/ 428985 h 429755"/>
              <a:gd name="connsiteX2" fmla="*/ 1442026 w 1939625"/>
              <a:gd name="connsiteY2" fmla="*/ 6772 h 429755"/>
              <a:gd name="connsiteX3" fmla="*/ 1939625 w 1939625"/>
              <a:gd name="connsiteY3" fmla="*/ 429727 h 429755"/>
              <a:gd name="connsiteX0" fmla="*/ 0 w 1939625"/>
              <a:gd name="connsiteY0" fmla="*/ 1642 h 423040"/>
              <a:gd name="connsiteX1" fmla="*/ 731520 w 1939625"/>
              <a:gd name="connsiteY1" fmla="*/ 422266 h 423040"/>
              <a:gd name="connsiteX2" fmla="*/ 1442026 w 1939625"/>
              <a:gd name="connsiteY2" fmla="*/ 53 h 423040"/>
              <a:gd name="connsiteX3" fmla="*/ 1939625 w 1939625"/>
              <a:gd name="connsiteY3" fmla="*/ 423008 h 423040"/>
              <a:gd name="connsiteX0" fmla="*/ 0 w 1958815"/>
              <a:gd name="connsiteY0" fmla="*/ 1704 h 423070"/>
              <a:gd name="connsiteX1" fmla="*/ 731520 w 1958815"/>
              <a:gd name="connsiteY1" fmla="*/ 422328 h 423070"/>
              <a:gd name="connsiteX2" fmla="*/ 1442026 w 1958815"/>
              <a:gd name="connsiteY2" fmla="*/ 115 h 423070"/>
              <a:gd name="connsiteX3" fmla="*/ 1916903 w 1958815"/>
              <a:gd name="connsiteY3" fmla="*/ 359969 h 423070"/>
              <a:gd name="connsiteX4" fmla="*/ 1939625 w 1958815"/>
              <a:gd name="connsiteY4" fmla="*/ 423070 h 423070"/>
              <a:gd name="connsiteX0" fmla="*/ 0 w 1957986"/>
              <a:gd name="connsiteY0" fmla="*/ 1704 h 472281"/>
              <a:gd name="connsiteX1" fmla="*/ 731520 w 1957986"/>
              <a:gd name="connsiteY1" fmla="*/ 422328 h 472281"/>
              <a:gd name="connsiteX2" fmla="*/ 1442026 w 1957986"/>
              <a:gd name="connsiteY2" fmla="*/ 115 h 472281"/>
              <a:gd name="connsiteX3" fmla="*/ 1916903 w 1957986"/>
              <a:gd name="connsiteY3" fmla="*/ 359969 h 472281"/>
              <a:gd name="connsiteX4" fmla="*/ 1937126 w 1957986"/>
              <a:gd name="connsiteY4" fmla="*/ 472281 h 472281"/>
              <a:gd name="connsiteX0" fmla="*/ 0 w 1916903"/>
              <a:gd name="connsiteY0" fmla="*/ 1704 h 422360"/>
              <a:gd name="connsiteX1" fmla="*/ 731520 w 1916903"/>
              <a:gd name="connsiteY1" fmla="*/ 422328 h 422360"/>
              <a:gd name="connsiteX2" fmla="*/ 1442026 w 1916903"/>
              <a:gd name="connsiteY2" fmla="*/ 115 h 422360"/>
              <a:gd name="connsiteX3" fmla="*/ 1916903 w 1916903"/>
              <a:gd name="connsiteY3" fmla="*/ 359969 h 422360"/>
              <a:gd name="connsiteX0" fmla="*/ 0 w 1911904"/>
              <a:gd name="connsiteY0" fmla="*/ 1686 h 422342"/>
              <a:gd name="connsiteX1" fmla="*/ 731520 w 1911904"/>
              <a:gd name="connsiteY1" fmla="*/ 422310 h 422342"/>
              <a:gd name="connsiteX2" fmla="*/ 1442026 w 1911904"/>
              <a:gd name="connsiteY2" fmla="*/ 97 h 422342"/>
              <a:gd name="connsiteX3" fmla="*/ 1911904 w 1911904"/>
              <a:gd name="connsiteY3" fmla="*/ 418389 h 422342"/>
              <a:gd name="connsiteX0" fmla="*/ 0 w 1911904"/>
              <a:gd name="connsiteY0" fmla="*/ 1694 h 422350"/>
              <a:gd name="connsiteX1" fmla="*/ 731520 w 1911904"/>
              <a:gd name="connsiteY1" fmla="*/ 422318 h 422350"/>
              <a:gd name="connsiteX2" fmla="*/ 1442026 w 1911904"/>
              <a:gd name="connsiteY2" fmla="*/ 105 h 422350"/>
              <a:gd name="connsiteX3" fmla="*/ 1911904 w 1911904"/>
              <a:gd name="connsiteY3" fmla="*/ 418397 h 422350"/>
              <a:gd name="connsiteX0" fmla="*/ 0 w 1911904"/>
              <a:gd name="connsiteY0" fmla="*/ 1690 h 422346"/>
              <a:gd name="connsiteX1" fmla="*/ 731520 w 1911904"/>
              <a:gd name="connsiteY1" fmla="*/ 422314 h 422346"/>
              <a:gd name="connsiteX2" fmla="*/ 1442026 w 1911904"/>
              <a:gd name="connsiteY2" fmla="*/ 101 h 422346"/>
              <a:gd name="connsiteX3" fmla="*/ 1911904 w 1911904"/>
              <a:gd name="connsiteY3" fmla="*/ 418393 h 422346"/>
              <a:gd name="connsiteX0" fmla="*/ 0 w 1911904"/>
              <a:gd name="connsiteY0" fmla="*/ 1690 h 486931"/>
              <a:gd name="connsiteX1" fmla="*/ 669036 w 1911904"/>
              <a:gd name="connsiteY1" fmla="*/ 486903 h 486931"/>
              <a:gd name="connsiteX2" fmla="*/ 1442026 w 1911904"/>
              <a:gd name="connsiteY2" fmla="*/ 101 h 486931"/>
              <a:gd name="connsiteX3" fmla="*/ 1911904 w 1911904"/>
              <a:gd name="connsiteY3" fmla="*/ 418393 h 486931"/>
              <a:gd name="connsiteX0" fmla="*/ 0 w 1911904"/>
              <a:gd name="connsiteY0" fmla="*/ 1690 h 490007"/>
              <a:gd name="connsiteX1" fmla="*/ 669036 w 1911904"/>
              <a:gd name="connsiteY1" fmla="*/ 489979 h 490007"/>
              <a:gd name="connsiteX2" fmla="*/ 1442026 w 1911904"/>
              <a:gd name="connsiteY2" fmla="*/ 101 h 490007"/>
              <a:gd name="connsiteX3" fmla="*/ 1911904 w 1911904"/>
              <a:gd name="connsiteY3" fmla="*/ 418393 h 490007"/>
              <a:gd name="connsiteX0" fmla="*/ 0 w 1911904"/>
              <a:gd name="connsiteY0" fmla="*/ 0 h 488318"/>
              <a:gd name="connsiteX1" fmla="*/ 669036 w 1911904"/>
              <a:gd name="connsiteY1" fmla="*/ 488289 h 488318"/>
              <a:gd name="connsiteX2" fmla="*/ 1412034 w 1911904"/>
              <a:gd name="connsiteY2" fmla="*/ 16865 h 488318"/>
              <a:gd name="connsiteX3" fmla="*/ 1911904 w 1911904"/>
              <a:gd name="connsiteY3" fmla="*/ 416703 h 488318"/>
              <a:gd name="connsiteX0" fmla="*/ 0 w 1911904"/>
              <a:gd name="connsiteY0" fmla="*/ 0 h 557740"/>
              <a:gd name="connsiteX1" fmla="*/ 669036 w 1911904"/>
              <a:gd name="connsiteY1" fmla="*/ 488289 h 557740"/>
              <a:gd name="connsiteX2" fmla="*/ 1911904 w 1911904"/>
              <a:gd name="connsiteY2" fmla="*/ 416703 h 557740"/>
              <a:gd name="connsiteX0" fmla="*/ 0 w 1911904"/>
              <a:gd name="connsiteY0" fmla="*/ 0 h 416703"/>
              <a:gd name="connsiteX1" fmla="*/ 1911904 w 1911904"/>
              <a:gd name="connsiteY1" fmla="*/ 416703 h 416703"/>
              <a:gd name="connsiteX0" fmla="*/ 0 w 2034109"/>
              <a:gd name="connsiteY0" fmla="*/ 0 h 733893"/>
              <a:gd name="connsiteX1" fmla="*/ 2034109 w 2034109"/>
              <a:gd name="connsiteY1" fmla="*/ 733893 h 733893"/>
              <a:gd name="connsiteX0" fmla="*/ 0 w 644644"/>
              <a:gd name="connsiteY0" fmla="*/ 0 h 73091"/>
              <a:gd name="connsiteX1" fmla="*/ 644644 w 644644"/>
              <a:gd name="connsiteY1" fmla="*/ 73091 h 73091"/>
              <a:gd name="connsiteX0" fmla="*/ 0 w 608355"/>
              <a:gd name="connsiteY0" fmla="*/ 0 h 73091"/>
              <a:gd name="connsiteX1" fmla="*/ 608355 w 608355"/>
              <a:gd name="connsiteY1" fmla="*/ 73091 h 73091"/>
              <a:gd name="connsiteX0" fmla="*/ 0 w 615149"/>
              <a:gd name="connsiteY0" fmla="*/ 0 h 96177"/>
              <a:gd name="connsiteX1" fmla="*/ 615149 w 615149"/>
              <a:gd name="connsiteY1" fmla="*/ 96177 h 96177"/>
              <a:gd name="connsiteX0" fmla="*/ 0 w 615149"/>
              <a:gd name="connsiteY0" fmla="*/ 0 h 96177"/>
              <a:gd name="connsiteX1" fmla="*/ 615149 w 615149"/>
              <a:gd name="connsiteY1" fmla="*/ 96177 h 96177"/>
              <a:gd name="connsiteX0" fmla="*/ 0 w 615149"/>
              <a:gd name="connsiteY0" fmla="*/ 44638 h 140815"/>
              <a:gd name="connsiteX1" fmla="*/ 615149 w 615149"/>
              <a:gd name="connsiteY1" fmla="*/ 140815 h 140815"/>
              <a:gd name="connsiteX0" fmla="*/ 0 w 615149"/>
              <a:gd name="connsiteY0" fmla="*/ 81013 h 177190"/>
              <a:gd name="connsiteX1" fmla="*/ 35181 w 615149"/>
              <a:gd name="connsiteY1" fmla="*/ 0 h 177190"/>
              <a:gd name="connsiteX2" fmla="*/ 615149 w 615149"/>
              <a:gd name="connsiteY2" fmla="*/ 177190 h 177190"/>
              <a:gd name="connsiteX0" fmla="*/ 0 w 615149"/>
              <a:gd name="connsiteY0" fmla="*/ 81013 h 214346"/>
              <a:gd name="connsiteX1" fmla="*/ 2333 w 615149"/>
              <a:gd name="connsiteY1" fmla="*/ 214346 h 214346"/>
              <a:gd name="connsiteX2" fmla="*/ 35181 w 615149"/>
              <a:gd name="connsiteY2" fmla="*/ 0 h 214346"/>
              <a:gd name="connsiteX3" fmla="*/ 615149 w 615149"/>
              <a:gd name="connsiteY3" fmla="*/ 177190 h 214346"/>
              <a:gd name="connsiteX0" fmla="*/ 0 w 758833"/>
              <a:gd name="connsiteY0" fmla="*/ 213163 h 257607"/>
              <a:gd name="connsiteX1" fmla="*/ 146017 w 758833"/>
              <a:gd name="connsiteY1" fmla="*/ 214346 h 257607"/>
              <a:gd name="connsiteX2" fmla="*/ 178865 w 758833"/>
              <a:gd name="connsiteY2" fmla="*/ 0 h 257607"/>
              <a:gd name="connsiteX3" fmla="*/ 758833 w 758833"/>
              <a:gd name="connsiteY3" fmla="*/ 177190 h 257607"/>
              <a:gd name="connsiteX0" fmla="*/ 0 w 758833"/>
              <a:gd name="connsiteY0" fmla="*/ 213163 h 357141"/>
              <a:gd name="connsiteX1" fmla="*/ 146017 w 758833"/>
              <a:gd name="connsiteY1" fmla="*/ 214346 h 357141"/>
              <a:gd name="connsiteX2" fmla="*/ 178865 w 758833"/>
              <a:gd name="connsiteY2" fmla="*/ 0 h 357141"/>
              <a:gd name="connsiteX3" fmla="*/ 758833 w 758833"/>
              <a:gd name="connsiteY3" fmla="*/ 177190 h 357141"/>
              <a:gd name="connsiteX0" fmla="*/ 0 w 758833"/>
              <a:gd name="connsiteY0" fmla="*/ 213163 h 213163"/>
              <a:gd name="connsiteX1" fmla="*/ 178865 w 758833"/>
              <a:gd name="connsiteY1" fmla="*/ 0 h 213163"/>
              <a:gd name="connsiteX2" fmla="*/ 758833 w 758833"/>
              <a:gd name="connsiteY2" fmla="*/ 177190 h 213163"/>
              <a:gd name="connsiteX0" fmla="*/ 0 w 758833"/>
              <a:gd name="connsiteY0" fmla="*/ 35973 h 35973"/>
              <a:gd name="connsiteX1" fmla="*/ 758833 w 758833"/>
              <a:gd name="connsiteY1" fmla="*/ 0 h 35973"/>
              <a:gd name="connsiteX0" fmla="*/ 0 w 601811"/>
              <a:gd name="connsiteY0" fmla="*/ 0 h 96195"/>
              <a:gd name="connsiteX1" fmla="*/ 601811 w 601811"/>
              <a:gd name="connsiteY1" fmla="*/ 96195 h 96195"/>
              <a:gd name="connsiteX0" fmla="*/ 0 w 601811"/>
              <a:gd name="connsiteY0" fmla="*/ 192719 h 288914"/>
              <a:gd name="connsiteX1" fmla="*/ 601811 w 601811"/>
              <a:gd name="connsiteY1" fmla="*/ 288914 h 288914"/>
              <a:gd name="connsiteX0" fmla="*/ 0 w 601811"/>
              <a:gd name="connsiteY0" fmla="*/ 192719 h 288914"/>
              <a:gd name="connsiteX1" fmla="*/ 601811 w 601811"/>
              <a:gd name="connsiteY1" fmla="*/ 288914 h 288914"/>
              <a:gd name="connsiteX0" fmla="*/ 0 w 601811"/>
              <a:gd name="connsiteY0" fmla="*/ 399790 h 495985"/>
              <a:gd name="connsiteX1" fmla="*/ 601811 w 601811"/>
              <a:gd name="connsiteY1" fmla="*/ 495985 h 495985"/>
              <a:gd name="connsiteX0" fmla="*/ 0 w 601811"/>
              <a:gd name="connsiteY0" fmla="*/ 580473 h 676668"/>
              <a:gd name="connsiteX1" fmla="*/ 601811 w 601811"/>
              <a:gd name="connsiteY1" fmla="*/ 676668 h 676668"/>
              <a:gd name="connsiteX0" fmla="*/ 0 w 601811"/>
              <a:gd name="connsiteY0" fmla="*/ 580473 h 676668"/>
              <a:gd name="connsiteX1" fmla="*/ 601811 w 601811"/>
              <a:gd name="connsiteY1" fmla="*/ 676668 h 676668"/>
              <a:gd name="connsiteX0" fmla="*/ 0 w 601811"/>
              <a:gd name="connsiteY0" fmla="*/ 580473 h 676668"/>
              <a:gd name="connsiteX1" fmla="*/ 601811 w 601811"/>
              <a:gd name="connsiteY1" fmla="*/ 676668 h 676668"/>
              <a:gd name="connsiteX0" fmla="*/ 0 w 601811"/>
              <a:gd name="connsiteY0" fmla="*/ 541432 h 637627"/>
              <a:gd name="connsiteX1" fmla="*/ 601811 w 601811"/>
              <a:gd name="connsiteY1" fmla="*/ 637627 h 63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1811" h="637627">
                <a:moveTo>
                  <a:pt x="0" y="541432"/>
                </a:moveTo>
                <a:cubicBezTo>
                  <a:pt x="362428" y="0"/>
                  <a:pt x="601759" y="590107"/>
                  <a:pt x="601811" y="637627"/>
                </a:cubicBezTo>
              </a:path>
            </a:pathLst>
          </a:cu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774098" y="3433538"/>
            <a:ext cx="73263" cy="25991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36628" y="214290"/>
            <a:ext cx="10715700" cy="7858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Можно ли рассматривать революцию в контексте общей эволюции </a:t>
            </a:r>
            <a:r>
              <a:rPr lang="en-US" sz="3200" dirty="0" smtClean="0"/>
              <a:t>GES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36628" y="1214422"/>
            <a:ext cx="10715700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Всероссийская научная конференция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« Город трех революций: к столетию российских революций </a:t>
            </a:r>
            <a:r>
              <a:rPr lang="en-US" dirty="0" smtClean="0">
                <a:solidFill>
                  <a:srgbClr val="FF0000"/>
                </a:solidFill>
              </a:rPr>
              <a:t>XX</a:t>
            </a:r>
            <a:r>
              <a:rPr lang="ru-RU" dirty="0" smtClean="0">
                <a:solidFill>
                  <a:srgbClr val="FF0000"/>
                </a:solidFill>
              </a:rPr>
              <a:t> века»</a:t>
            </a:r>
            <a:r>
              <a:rPr lang="ru-RU" dirty="0" smtClean="0"/>
              <a:t>,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26.01.2017 г., Санкт-Петербург, Таврический дворец, ВЭО </a:t>
            </a:r>
            <a:r>
              <a:rPr lang="ru-RU" dirty="0" smtClean="0"/>
              <a:t>России 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Вопросы:</a:t>
            </a:r>
          </a:p>
          <a:p>
            <a:pPr>
              <a:buNone/>
            </a:pPr>
            <a:r>
              <a:rPr lang="ru-RU" dirty="0" smtClean="0"/>
              <a:t>Как </a:t>
            </a:r>
            <a:r>
              <a:rPr lang="ru-RU" dirty="0" smtClean="0"/>
              <a:t>сегодня обсуждаются революции в начале </a:t>
            </a:r>
            <a:r>
              <a:rPr lang="en-US" dirty="0" smtClean="0"/>
              <a:t>XX</a:t>
            </a:r>
            <a:r>
              <a:rPr lang="ru-RU" dirty="0" smtClean="0"/>
              <a:t> века в России?</a:t>
            </a:r>
          </a:p>
          <a:p>
            <a:pPr>
              <a:buNone/>
            </a:pPr>
            <a:r>
              <a:rPr lang="ru-RU" dirty="0" smtClean="0"/>
              <a:t>Достаточен ли дескриптивный метод, отвечает ли он требованиям времени?.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Почему возникли </a:t>
            </a:r>
            <a:r>
              <a:rPr lang="ru-RU" b="1" dirty="0" smtClean="0"/>
              <a:t>три </a:t>
            </a:r>
            <a:r>
              <a:rPr lang="ru-RU" dirty="0" smtClean="0"/>
              <a:t>революции в России за </a:t>
            </a:r>
            <a:r>
              <a:rPr lang="ru-RU" dirty="0" smtClean="0"/>
              <a:t>короткий срок?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Как менялся характер трех революций в России в начале </a:t>
            </a:r>
            <a:r>
              <a:rPr lang="en-US" dirty="0" smtClean="0"/>
              <a:t>XX </a:t>
            </a:r>
            <a:r>
              <a:rPr lang="ru-RU" dirty="0" smtClean="0"/>
              <a:t>века?</a:t>
            </a:r>
          </a:p>
          <a:p>
            <a:pPr>
              <a:buNone/>
            </a:pPr>
            <a:r>
              <a:rPr lang="ru-RU" dirty="0" smtClean="0"/>
              <a:t>Каковы совокупные издержки революции ?</a:t>
            </a:r>
          </a:p>
          <a:p>
            <a:pPr>
              <a:buNone/>
            </a:pPr>
            <a:r>
              <a:rPr lang="ru-RU" dirty="0" smtClean="0"/>
              <a:t>Какова эволюционная природа трансформационного спада?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729192" cy="5997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Теория трансформационного спада в </a:t>
            </a:r>
            <a:r>
              <a:rPr lang="en-US" sz="3200" dirty="0" smtClean="0"/>
              <a:t>ES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9504" y="1500174"/>
            <a:ext cx="10572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Теория трансформационного спада в период инволюции </a:t>
            </a:r>
            <a:r>
              <a:rPr lang="en-US" sz="2000" dirty="0" smtClean="0"/>
              <a:t>ES</a:t>
            </a:r>
            <a:r>
              <a:rPr lang="ru-RU" sz="2000" dirty="0" smtClean="0"/>
              <a:t>  (Полтерович В.М.) может быть дополнена теорией трансформационного спада в период революции, что подтверждается  реальным состоянием </a:t>
            </a:r>
            <a:r>
              <a:rPr lang="en-US" sz="2000" dirty="0" smtClean="0"/>
              <a:t>ES</a:t>
            </a:r>
            <a:r>
              <a:rPr lang="ru-RU" sz="2000" dirty="0" smtClean="0"/>
              <a:t>, что подтверждается реальными процессами в России.</a:t>
            </a:r>
          </a:p>
          <a:p>
            <a:r>
              <a:rPr lang="ru-RU" sz="2000" dirty="0" smtClean="0"/>
              <a:t>Более того, трансформационный спад следует рассматривать как характеристику состояния </a:t>
            </a:r>
            <a:r>
              <a:rPr lang="en-US" sz="2000" dirty="0" smtClean="0"/>
              <a:t>ES </a:t>
            </a:r>
            <a:r>
              <a:rPr lang="ru-RU" sz="2000" dirty="0" smtClean="0"/>
              <a:t>в переходные периоды на разных уровнях всех процессов эволюции.  </a:t>
            </a:r>
          </a:p>
          <a:p>
            <a:pPr algn="r"/>
            <a:r>
              <a:rPr lang="ru-RU" sz="2000" dirty="0"/>
              <a:t> </a:t>
            </a:r>
            <a:r>
              <a:rPr lang="ru-RU" sz="1400" dirty="0" err="1">
                <a:solidFill>
                  <a:srgbClr val="FF0000"/>
                </a:solidFill>
              </a:rPr>
              <a:t>Полтерович</a:t>
            </a:r>
            <a:r>
              <a:rPr lang="ru-RU" sz="1400" dirty="0">
                <a:solidFill>
                  <a:srgbClr val="FF0000"/>
                </a:solidFill>
              </a:rPr>
              <a:t> В.М</a:t>
            </a:r>
            <a:r>
              <a:rPr lang="ru-RU" sz="1400" dirty="0" smtClean="0">
                <a:solidFill>
                  <a:srgbClr val="FF0000"/>
                </a:solidFill>
              </a:rPr>
              <a:t>. Трансформационный спад в России</a:t>
            </a:r>
          </a:p>
          <a:p>
            <a:pPr algn="r"/>
            <a:r>
              <a:rPr lang="ru-RU" sz="1400" dirty="0" smtClean="0">
                <a:solidFill>
                  <a:srgbClr val="FF0000"/>
                </a:solidFill>
              </a:rPr>
              <a:t>// Экономика и математические методы. </a:t>
            </a:r>
            <a:r>
              <a:rPr lang="ru-RU" sz="1400" dirty="0">
                <a:solidFill>
                  <a:srgbClr val="FF0000"/>
                </a:solidFill>
              </a:rPr>
              <a:t>– 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r"/>
            <a:r>
              <a:rPr lang="ru-RU" sz="1400" dirty="0" smtClean="0">
                <a:solidFill>
                  <a:srgbClr val="FF0000"/>
                </a:solidFill>
              </a:rPr>
              <a:t>Т </a:t>
            </a:r>
            <a:r>
              <a:rPr lang="ru-RU" sz="1400" dirty="0">
                <a:solidFill>
                  <a:srgbClr val="FF0000"/>
                </a:solidFill>
              </a:rPr>
              <a:t>о м 32, в ы п. – </a:t>
            </a:r>
            <a:r>
              <a:rPr lang="ru-RU" sz="1400" dirty="0" smtClean="0">
                <a:solidFill>
                  <a:srgbClr val="FF0000"/>
                </a:solidFill>
              </a:rPr>
              <a:t>1 </a:t>
            </a:r>
            <a:r>
              <a:rPr lang="ru-RU" sz="1400" dirty="0">
                <a:solidFill>
                  <a:srgbClr val="FF0000"/>
                </a:solidFill>
              </a:rPr>
              <a:t>1996</a:t>
            </a:r>
            <a:r>
              <a:rPr lang="ru-RU" sz="1400" dirty="0" smtClean="0">
                <a:solidFill>
                  <a:srgbClr val="FF0000"/>
                </a:solidFill>
              </a:rPr>
              <a:t>. – 54-69.              </a:t>
            </a:r>
          </a:p>
          <a:p>
            <a:endParaRPr lang="ru-RU" sz="2000" dirty="0"/>
          </a:p>
          <a:p>
            <a:r>
              <a:rPr lang="ru-RU" sz="2000" dirty="0" smtClean="0"/>
              <a:t>Параметры трансформационных спадов, как показывают исследования эволюции и динамики технологических укладов зависят от динамики волн</a:t>
            </a:r>
            <a:r>
              <a:rPr lang="en-US" sz="2000" dirty="0" smtClean="0"/>
              <a:t> (</a:t>
            </a:r>
            <a:r>
              <a:rPr lang="ru-RU" sz="2000" dirty="0" smtClean="0"/>
              <a:t>циклов</a:t>
            </a:r>
            <a:r>
              <a:rPr lang="en-US" sz="2000" dirty="0" smtClean="0"/>
              <a:t>)</a:t>
            </a:r>
            <a:r>
              <a:rPr lang="ru-RU" sz="2000" dirty="0" smtClean="0"/>
              <a:t> Кондратьева и инновационных циклов, а также от их восприятия в экономической политике отдельных стран.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10729192" cy="8640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  <a:cs typeface="Arial" pitchFamily="34" charset="0"/>
              </a:rPr>
              <a:t>Трансформационный спад революций 2017 года</a:t>
            </a:r>
            <a:endParaRPr lang="ru-RU" sz="3200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66" y="1124745"/>
            <a:ext cx="10501386" cy="537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190" y="357167"/>
            <a:ext cx="10822605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charset="0"/>
              </a:rPr>
              <a:t>Волны (циклы) Кондратьева в</a:t>
            </a:r>
            <a:r>
              <a:rPr lang="en-US" sz="3200" dirty="0" smtClean="0">
                <a:latin typeface="Arial" charset="0"/>
              </a:rPr>
              <a:t> GES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en-US" sz="3200" dirty="0" smtClean="0">
                <a:latin typeface="Arial" charset="0"/>
              </a:rPr>
              <a:t>XIX-XX </a:t>
            </a:r>
            <a:r>
              <a:rPr lang="ru-RU" sz="3200" dirty="0" smtClean="0">
                <a:latin typeface="Arial" charset="0"/>
              </a:rPr>
              <a:t>веков</a:t>
            </a:r>
            <a:endParaRPr lang="ru-RU" sz="3200" dirty="0" smtClean="0"/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055-1A33-4E18-B7A4-D63C03FB7698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18436" name="TextBox 24"/>
          <p:cNvSpPr txBox="1">
            <a:spLocks noChangeArrowheads="1"/>
          </p:cNvSpPr>
          <p:nvPr/>
        </p:nvSpPr>
        <p:spPr bwMode="auto">
          <a:xfrm>
            <a:off x="5046937" y="1928813"/>
            <a:ext cx="436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ЧС</a:t>
            </a:r>
          </a:p>
        </p:txBody>
      </p:sp>
      <p:sp>
        <p:nvSpPr>
          <p:cNvPr id="18437" name="TextBox 25"/>
          <p:cNvSpPr txBox="1">
            <a:spLocks noChangeArrowheads="1"/>
          </p:cNvSpPr>
          <p:nvPr/>
        </p:nvSpPr>
        <p:spPr bwMode="auto">
          <a:xfrm>
            <a:off x="5332612" y="2714625"/>
            <a:ext cx="344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A0000"/>
                </a:solidFill>
                <a:latin typeface="Calibri" pitchFamily="34" charset="0"/>
              </a:rPr>
              <a:t>Ф</a:t>
            </a:r>
          </a:p>
        </p:txBody>
      </p:sp>
      <p:sp>
        <p:nvSpPr>
          <p:cNvPr id="18439" name="TextBox 27"/>
          <p:cNvSpPr txBox="1">
            <a:spLocks noChangeArrowheads="1"/>
          </p:cNvSpPr>
          <p:nvPr/>
        </p:nvSpPr>
        <p:spPr bwMode="auto">
          <a:xfrm>
            <a:off x="8284594" y="4572000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A0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10690" y="4000501"/>
            <a:ext cx="2904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0810" y="3413125"/>
            <a:ext cx="34015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17256" y="4000501"/>
            <a:ext cx="28725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Б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4413" y="3413125"/>
            <a:ext cx="47481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ДО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13242" y="4000501"/>
            <a:ext cx="2904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84593" y="3409951"/>
            <a:ext cx="34977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60719" y="4000501"/>
            <a:ext cx="5389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ГМК</a:t>
            </a:r>
          </a:p>
        </p:txBody>
      </p:sp>
      <p:sp>
        <p:nvSpPr>
          <p:cNvPr id="18449" name="TextBox 39"/>
          <p:cNvSpPr txBox="1">
            <a:spLocks noChangeArrowheads="1"/>
          </p:cNvSpPr>
          <p:nvPr/>
        </p:nvSpPr>
        <p:spPr bwMode="auto">
          <a:xfrm>
            <a:off x="1236628" y="6215082"/>
            <a:ext cx="8001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http://bankir.ru/publikacii/s/dlinnie-volni-protiv-pechatnogo-stanka-5924365/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8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479" y="1285860"/>
            <a:ext cx="10266931" cy="492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5943" y="349251"/>
            <a:ext cx="11132883" cy="79373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Arial" charset="0"/>
              </a:rPr>
              <a:t>Глобальная динамика инновационных и деловых циклов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M. Hirooka.</a:t>
            </a:r>
            <a:r>
              <a:rPr lang="ru-RU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Journal of Evolutionary Economics, Volume 13, Number 5, December 2003</a:t>
            </a:r>
            <a:endParaRPr lang="ru-RU" sz="16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9357462" y="62865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0D1954-A9CC-4B4A-A01B-C4A2D6259D1D}" type="slidenum">
              <a:rPr lang="ru-RU" sz="1400"/>
              <a:pPr algn="r"/>
              <a:t>23</a:t>
            </a:fld>
            <a:endParaRPr lang="ru-RU" sz="1400"/>
          </a:p>
        </p:txBody>
      </p:sp>
      <p:pic>
        <p:nvPicPr>
          <p:cNvPr id="20484" name="Picture 2" descr="E:\Работа\Ректор\WorkNOW\Инновационные циклы инфраструктур и бизнеса_Трансакц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153" y="4143375"/>
            <a:ext cx="9808196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E:\Работа\Ректор\WorkNOW\Инновационные циклы инфраструктур и бизнеса_Трансформ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153" y="1857375"/>
            <a:ext cx="9808196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6" name="Прямая соединительная линия 34"/>
          <p:cNvCxnSpPr>
            <a:cxnSpLocks noChangeShapeType="1"/>
          </p:cNvCxnSpPr>
          <p:nvPr/>
        </p:nvCxnSpPr>
        <p:spPr bwMode="auto">
          <a:xfrm rot="5400000">
            <a:off x="3916163" y="3928799"/>
            <a:ext cx="3859213" cy="2117"/>
          </a:xfrm>
          <a:prstGeom prst="line">
            <a:avLst/>
          </a:prstGeom>
          <a:noFill/>
          <a:ln w="34925" algn="ctr">
            <a:solidFill>
              <a:srgbClr val="9A0000"/>
            </a:solidFill>
            <a:round/>
            <a:headEnd/>
            <a:tailEnd/>
          </a:ln>
        </p:spPr>
      </p:cxnSp>
      <p:cxnSp>
        <p:nvCxnSpPr>
          <p:cNvPr id="20487" name="Прямая соединительная линия 35"/>
          <p:cNvCxnSpPr>
            <a:cxnSpLocks noChangeShapeType="1"/>
          </p:cNvCxnSpPr>
          <p:nvPr/>
        </p:nvCxnSpPr>
        <p:spPr bwMode="auto">
          <a:xfrm rot="5400000">
            <a:off x="5487114" y="3928004"/>
            <a:ext cx="3857625" cy="2117"/>
          </a:xfrm>
          <a:prstGeom prst="line">
            <a:avLst/>
          </a:prstGeom>
          <a:noFill/>
          <a:ln w="34925" algn="ctr">
            <a:solidFill>
              <a:srgbClr val="9A0000"/>
            </a:solidFill>
            <a:round/>
            <a:headEnd/>
            <a:tailEnd/>
          </a:ln>
        </p:spPr>
      </p:cxnSp>
      <p:cxnSp>
        <p:nvCxnSpPr>
          <p:cNvPr id="20488" name="Прямая соединительная линия 36"/>
          <p:cNvCxnSpPr>
            <a:cxnSpLocks noChangeShapeType="1"/>
          </p:cNvCxnSpPr>
          <p:nvPr/>
        </p:nvCxnSpPr>
        <p:spPr bwMode="auto">
          <a:xfrm rot="5400000">
            <a:off x="7914300" y="3928005"/>
            <a:ext cx="3857625" cy="2115"/>
          </a:xfrm>
          <a:prstGeom prst="line">
            <a:avLst/>
          </a:prstGeom>
          <a:noFill/>
          <a:ln w="34925" algn="ctr">
            <a:solidFill>
              <a:srgbClr val="9A0000"/>
            </a:solidFill>
            <a:round/>
            <a:headEnd/>
            <a:tailEnd/>
          </a:ln>
        </p:spPr>
      </p:cxnSp>
      <p:sp>
        <p:nvSpPr>
          <p:cNvPr id="20489" name="TextBox 28"/>
          <p:cNvSpPr txBox="1">
            <a:spLocks noChangeArrowheads="1"/>
          </p:cNvSpPr>
          <p:nvPr/>
        </p:nvSpPr>
        <p:spPr bwMode="auto">
          <a:xfrm>
            <a:off x="761802" y="2714626"/>
            <a:ext cx="3000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I</a:t>
            </a:r>
            <a:endParaRPr lang="ru-RU" sz="3200" b="1" dirty="0"/>
          </a:p>
        </p:txBody>
      </p:sp>
      <p:sp>
        <p:nvSpPr>
          <p:cNvPr id="20490" name="TextBox 29"/>
          <p:cNvSpPr txBox="1">
            <a:spLocks noChangeArrowheads="1"/>
          </p:cNvSpPr>
          <p:nvPr/>
        </p:nvSpPr>
        <p:spPr bwMode="auto">
          <a:xfrm>
            <a:off x="666577" y="4786313"/>
            <a:ext cx="415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II</a:t>
            </a:r>
            <a:endParaRPr lang="ru-RU" sz="3200" b="1" dirty="0"/>
          </a:p>
        </p:txBody>
      </p:sp>
      <p:sp>
        <p:nvSpPr>
          <p:cNvPr id="20491" name="TextBox 30"/>
          <p:cNvSpPr txBox="1">
            <a:spLocks noChangeArrowheads="1"/>
          </p:cNvSpPr>
          <p:nvPr/>
        </p:nvSpPr>
        <p:spPr bwMode="auto">
          <a:xfrm>
            <a:off x="1308067" y="6165851"/>
            <a:ext cx="985844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I  – </a:t>
            </a:r>
            <a:r>
              <a:rPr lang="ru-RU" sz="1600" dirty="0"/>
              <a:t>Трансформационные циклы развития нового бизнеса и производства товаров</a:t>
            </a:r>
            <a:endParaRPr lang="en-US" sz="1600" dirty="0"/>
          </a:p>
          <a:p>
            <a:r>
              <a:rPr lang="en-US" sz="1600" dirty="0"/>
              <a:t>II – </a:t>
            </a:r>
            <a:r>
              <a:rPr lang="ru-RU" sz="1600" dirty="0" err="1" smtClean="0"/>
              <a:t>Трансакционные</a:t>
            </a:r>
            <a:r>
              <a:rPr lang="ru-RU" sz="1600" dirty="0" smtClean="0"/>
              <a:t> </a:t>
            </a:r>
            <a:r>
              <a:rPr lang="ru-RU" sz="1600" dirty="0"/>
              <a:t>циклы развития инфраструктуры и реализации товаров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88640"/>
            <a:ext cx="10729192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Эффекты революции в ЭС России: </a:t>
            </a:r>
            <a:br>
              <a:rPr lang="ru-RU" sz="3200" dirty="0" smtClean="0"/>
            </a:br>
            <a:r>
              <a:rPr lang="ru-RU" sz="3200" dirty="0" smtClean="0"/>
              <a:t>трансформационный спад и рост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428736"/>
            <a:ext cx="107291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</a:t>
            </a:r>
            <a:r>
              <a:rPr lang="ru-RU" sz="2000" dirty="0" smtClean="0"/>
              <a:t> </a:t>
            </a:r>
            <a:r>
              <a:rPr lang="ru-RU" sz="2000" dirty="0"/>
              <a:t>1887 по 1913 </a:t>
            </a:r>
            <a:r>
              <a:rPr lang="ru-RU" sz="2000" dirty="0" smtClean="0"/>
              <a:t>гг. </a:t>
            </a:r>
            <a:r>
              <a:rPr lang="ru-RU" sz="2000" dirty="0"/>
              <a:t>объемы промышленного производства выросли почти в 6 раз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1928 </a:t>
            </a:r>
            <a:r>
              <a:rPr lang="ru-RU" sz="2000" dirty="0" smtClean="0"/>
              <a:t>г., </a:t>
            </a:r>
            <a:r>
              <a:rPr lang="ru-RU" sz="2000" dirty="0"/>
              <a:t>когда СССР восстановил дореволюционные показатели, до 1940 </a:t>
            </a:r>
            <a:r>
              <a:rPr lang="ru-RU" sz="2000" dirty="0" smtClean="0"/>
              <a:t>г., за </a:t>
            </a:r>
            <a:r>
              <a:rPr lang="ru-RU" sz="2000" dirty="0"/>
              <a:t>12 лет </a:t>
            </a:r>
            <a:r>
              <a:rPr lang="ru-RU" sz="2000" dirty="0" smtClean="0"/>
              <a:t>рост составил более </a:t>
            </a:r>
            <a:r>
              <a:rPr lang="ru-RU" sz="2000" dirty="0"/>
              <a:t>чем в </a:t>
            </a:r>
            <a:r>
              <a:rPr lang="ru-RU" sz="2000" b="1" dirty="0">
                <a:solidFill>
                  <a:srgbClr val="FF0000"/>
                </a:solidFill>
              </a:rPr>
              <a:t>6</a:t>
            </a:r>
            <a:r>
              <a:rPr lang="ru-RU" sz="2000" dirty="0"/>
              <a:t> раз.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Рост в </a:t>
            </a:r>
            <a:r>
              <a:rPr lang="ru-RU" sz="2000" b="1" dirty="0" smtClean="0">
                <a:solidFill>
                  <a:srgbClr val="FF0000"/>
                </a:solidFill>
              </a:rPr>
              <a:t>6</a:t>
            </a:r>
            <a:r>
              <a:rPr lang="ru-RU" sz="2000" b="1" dirty="0" smtClean="0"/>
              <a:t> </a:t>
            </a:r>
            <a:r>
              <a:rPr lang="ru-RU" sz="2000" dirty="0"/>
              <a:t>раз за </a:t>
            </a:r>
            <a:r>
              <a:rPr lang="ru-RU" sz="2000" b="1" dirty="0">
                <a:solidFill>
                  <a:srgbClr val="FF0000"/>
                </a:solidFill>
              </a:rPr>
              <a:t>27</a:t>
            </a:r>
            <a:r>
              <a:rPr lang="ru-RU" sz="2000" b="1" dirty="0"/>
              <a:t> </a:t>
            </a:r>
            <a:r>
              <a:rPr lang="ru-RU" sz="2000" dirty="0"/>
              <a:t>дореволюционных лет и </a:t>
            </a:r>
            <a:r>
              <a:rPr lang="ru-RU" sz="2000" dirty="0" smtClean="0"/>
              <a:t>рост в </a:t>
            </a:r>
            <a:r>
              <a:rPr lang="ru-RU" sz="2000" b="1" dirty="0"/>
              <a:t>6</a:t>
            </a:r>
            <a:r>
              <a:rPr lang="ru-RU" sz="2000" dirty="0"/>
              <a:t> раз за </a:t>
            </a:r>
            <a:r>
              <a:rPr lang="ru-RU" sz="2000" b="1" dirty="0"/>
              <a:t>12 </a:t>
            </a:r>
            <a:r>
              <a:rPr lang="ru-RU" sz="2000" dirty="0"/>
              <a:t>лет </a:t>
            </a:r>
            <a:r>
              <a:rPr lang="ru-RU" sz="2000" dirty="0" smtClean="0"/>
              <a:t>индустриализации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Спад длился с 1914 по 1927 гг. (</a:t>
            </a:r>
            <a:r>
              <a:rPr lang="ru-RU" sz="2000" b="1" dirty="0" smtClean="0">
                <a:solidFill>
                  <a:srgbClr val="FF0000"/>
                </a:solidFill>
              </a:rPr>
              <a:t>13</a:t>
            </a:r>
            <a:r>
              <a:rPr lang="ru-RU" sz="2000" dirty="0" smtClean="0"/>
              <a:t> лет).</a:t>
            </a:r>
          </a:p>
          <a:p>
            <a:endParaRPr lang="ru-RU" sz="2000" dirty="0" smtClean="0"/>
          </a:p>
          <a:p>
            <a:r>
              <a:rPr lang="ru-RU" sz="2000" dirty="0" smtClean="0"/>
              <a:t>Перед революцией </a:t>
            </a:r>
            <a:r>
              <a:rPr lang="ru-RU" sz="2000" dirty="0"/>
              <a:t>Российская империя была </a:t>
            </a:r>
            <a:r>
              <a:rPr lang="ru-RU" sz="2000" dirty="0" smtClean="0">
                <a:solidFill>
                  <a:srgbClr val="FF0000"/>
                </a:solidFill>
              </a:rPr>
              <a:t>пятой</a:t>
            </a:r>
            <a:r>
              <a:rPr lang="ru-RU" sz="2000" dirty="0" smtClean="0"/>
              <a:t> </a:t>
            </a:r>
            <a:r>
              <a:rPr lang="ru-RU" sz="2000" dirty="0"/>
              <a:t>промышленной державой после США, Британии, Германии и Франции, </a:t>
            </a:r>
            <a:r>
              <a:rPr lang="ru-RU" sz="2000" dirty="0" smtClean="0"/>
              <a:t>а </a:t>
            </a:r>
            <a:r>
              <a:rPr lang="ru-RU" sz="2000" dirty="0"/>
              <a:t>благодаря промышленному рывку 30-х годов СССР стал </a:t>
            </a:r>
            <a:r>
              <a:rPr lang="ru-RU" sz="2000" dirty="0">
                <a:solidFill>
                  <a:srgbClr val="FF0000"/>
                </a:solidFill>
              </a:rPr>
              <a:t>вторым</a:t>
            </a:r>
            <a:r>
              <a:rPr lang="ru-RU" sz="2000" dirty="0"/>
              <a:t> промышленным гигантом мира после США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http</a:t>
            </a:r>
            <a:r>
              <a:rPr lang="en-US" sz="1600" dirty="0">
                <a:solidFill>
                  <a:srgbClr val="FF0000"/>
                </a:solidFill>
              </a:rPr>
              <a:t>://burckina-faso.livejournal.com/992308.html</a:t>
            </a:r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189" y="381000"/>
            <a:ext cx="11023635" cy="690546"/>
          </a:xfrm>
        </p:spPr>
        <p:txBody>
          <a:bodyPr>
            <a:noAutofit/>
          </a:bodyPr>
          <a:lstStyle/>
          <a:p>
            <a:r>
              <a:rPr lang="ru-RU" sz="3200" dirty="0" smtClean="0"/>
              <a:t>Трансформационный спад инволюции 1990-х годов</a:t>
            </a:r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8" y="1412776"/>
            <a:ext cx="8007339" cy="505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729192" cy="6191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Теория ГМК В.И. Ленина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268760"/>
            <a:ext cx="107291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b="1" dirty="0" smtClean="0"/>
              <a:t>1917</a:t>
            </a:r>
            <a:r>
              <a:rPr lang="ru-RU" sz="2000" dirty="0" smtClean="0"/>
              <a:t> году Ленин выявил «... </a:t>
            </a:r>
            <a:r>
              <a:rPr lang="ru-RU" sz="2000" dirty="0" smtClean="0">
                <a:solidFill>
                  <a:srgbClr val="FF0000"/>
                </a:solidFill>
              </a:rPr>
              <a:t>начала огосударствления капиталистического производства</a:t>
            </a:r>
            <a:r>
              <a:rPr lang="ru-RU" sz="2000" dirty="0" smtClean="0"/>
              <a:t>, соединения гигантской силы капитализма с гигантской силой государства в один механизм, ставящий десятки миллионов людей в одну организацию государственного капитализма. Вот та экономическая история, вот та дипломатическая история в течение ряда десятилетий, </a:t>
            </a:r>
            <a:r>
              <a:rPr lang="ru-RU" sz="2000" b="1" dirty="0" smtClean="0"/>
              <a:t>от которой не может уйти никто</a:t>
            </a:r>
            <a:r>
              <a:rPr lang="ru-RU" sz="2000" dirty="0" smtClean="0"/>
              <a:t>». </a:t>
            </a:r>
          </a:p>
          <a:p>
            <a:endParaRPr lang="ru-RU" sz="2000" dirty="0" smtClean="0"/>
          </a:p>
          <a:p>
            <a:r>
              <a:rPr lang="ru-RU" sz="2000" dirty="0" smtClean="0"/>
              <a:t>«Вот почему также нелепо обвинять капиталистов той или другой страны. Они виноваты только в том, что </a:t>
            </a:r>
            <a:r>
              <a:rPr lang="ru-RU" sz="2000" dirty="0" smtClean="0">
                <a:solidFill>
                  <a:srgbClr val="FF0000"/>
                </a:solidFill>
              </a:rPr>
              <a:t>завели такую систему</a:t>
            </a:r>
            <a:r>
              <a:rPr lang="ru-RU" sz="2000" dirty="0" smtClean="0"/>
              <a:t>. Но так делается по всем законам, </a:t>
            </a:r>
            <a:r>
              <a:rPr lang="ru-RU" sz="2000" dirty="0" smtClean="0">
                <a:solidFill>
                  <a:srgbClr val="FF0000"/>
                </a:solidFill>
              </a:rPr>
              <a:t>охраняемым всеми силами цивилизованного государства</a:t>
            </a:r>
            <a:r>
              <a:rPr lang="ru-RU" sz="2000" dirty="0" smtClean="0"/>
              <a:t>».</a:t>
            </a:r>
          </a:p>
          <a:p>
            <a:endParaRPr lang="ru-RU" sz="2000" dirty="0" smtClean="0"/>
          </a:p>
          <a:p>
            <a:pPr algn="r"/>
            <a:r>
              <a:rPr lang="ru-RU" sz="2000" dirty="0" smtClean="0"/>
              <a:t>Ленин В.И. Война и революция.  </a:t>
            </a:r>
          </a:p>
          <a:p>
            <a:pPr algn="r"/>
            <a:r>
              <a:rPr lang="ru-RU" sz="2000" dirty="0" smtClean="0"/>
              <a:t>Полн. собр. соч. – 5-е изд. – Т. 32. – С. 83, 89.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36628" y="214290"/>
            <a:ext cx="10715700" cy="55041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Характеристика ГМС: виноват ли К. Маркс?</a:t>
            </a:r>
            <a:endParaRPr lang="ru-RU" sz="32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36628" y="980728"/>
            <a:ext cx="10690432" cy="561662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600" dirty="0" smtClean="0"/>
              <a:t>«Если же государству принадлежат все предприятия, то есть весь капитал, оно (</a:t>
            </a:r>
            <a:r>
              <a:rPr lang="ru-RU" sz="2600" dirty="0" smtClean="0">
                <a:solidFill>
                  <a:srgbClr val="FF0000"/>
                </a:solidFill>
              </a:rPr>
              <a:t>а не общество</a:t>
            </a:r>
            <a:r>
              <a:rPr lang="ru-RU" sz="2600" dirty="0" smtClean="0"/>
              <a:t>) становится единственным распорядителем и единственным инициативным эксплуататором этого капитала. Его критерии целесообразности, его интересы, как они ему видятся, господствуют над капиталом, создаваемым обществом. Единственный в системе работодатель, не знающий конкуренции и не оставляющий своим наемным рабочим выбора, государство нормирует цену любого товара, оплату любого труда и определяет способы эксплуатации созданного обществом капитала».</a:t>
            </a:r>
          </a:p>
          <a:p>
            <a:pPr algn="r">
              <a:spcBef>
                <a:spcPts val="0"/>
              </a:spcBef>
              <a:buNone/>
            </a:pPr>
            <a:endParaRPr lang="ru-RU" sz="1900" dirty="0" smtClean="0"/>
          </a:p>
          <a:p>
            <a:pPr algn="r">
              <a:spcBef>
                <a:spcPts val="0"/>
              </a:spcBef>
              <a:buNone/>
            </a:pPr>
            <a:r>
              <a:rPr lang="ru-RU" sz="1900" dirty="0" smtClean="0"/>
              <a:t>Штурман Д. Марксизм: наука или утопия? </a:t>
            </a:r>
            <a:r>
              <a:rPr lang="ru-RU" sz="1900" dirty="0"/>
              <a:t>– </a:t>
            </a:r>
            <a:endParaRPr lang="en-US" sz="1900" dirty="0" smtClean="0"/>
          </a:p>
          <a:p>
            <a:pPr algn="r">
              <a:spcBef>
                <a:spcPts val="0"/>
              </a:spcBef>
              <a:buNone/>
            </a:pPr>
            <a:r>
              <a:rPr lang="en-US" sz="1900" dirty="0" smtClean="0"/>
              <a:t>Overseas Publications Interchange Ltd. London. </a:t>
            </a:r>
            <a:r>
              <a:rPr lang="ru-RU" sz="1900" dirty="0"/>
              <a:t>–</a:t>
            </a:r>
            <a:r>
              <a:rPr lang="en-US" sz="1900" dirty="0" smtClean="0"/>
              <a:t> 1989. </a:t>
            </a:r>
            <a:r>
              <a:rPr lang="ru-RU" sz="1900" dirty="0"/>
              <a:t>–</a:t>
            </a:r>
            <a:r>
              <a:rPr lang="en-US" sz="1900" dirty="0" smtClean="0"/>
              <a:t> P. </a:t>
            </a:r>
            <a:r>
              <a:rPr lang="ru-RU" sz="1900" dirty="0" smtClean="0"/>
              <a:t>3</a:t>
            </a:r>
            <a:r>
              <a:rPr lang="en-US" sz="1900" dirty="0" smtClean="0"/>
              <a:t>5.</a:t>
            </a:r>
            <a:endParaRPr lang="ru-RU" sz="1900" dirty="0" smtClean="0"/>
          </a:p>
          <a:p>
            <a:pPr>
              <a:spcBef>
                <a:spcPts val="0"/>
              </a:spcBef>
              <a:buNone/>
            </a:pPr>
            <a:endParaRPr lang="ru-RU" sz="1900" dirty="0" smtClean="0"/>
          </a:p>
          <a:p>
            <a:pPr>
              <a:spcBef>
                <a:spcPts val="0"/>
              </a:spcBef>
              <a:buNone/>
            </a:pPr>
            <a:endParaRPr lang="ru-RU" dirty="0" smtClean="0"/>
          </a:p>
          <a:p>
            <a:pPr>
              <a:spcBef>
                <a:spcPts val="0"/>
              </a:spcBef>
              <a:buNone/>
            </a:pPr>
            <a:endParaRPr lang="ru-RU" dirty="0" smtClean="0"/>
          </a:p>
          <a:p>
            <a:pPr>
              <a:spcBef>
                <a:spcPts val="0"/>
              </a:spcBef>
              <a:buNone/>
            </a:pPr>
            <a:r>
              <a:rPr lang="ru-RU" sz="2600" dirty="0" smtClean="0"/>
              <a:t>Передача частной собственности в руки государства есть лишь признак «совершенного грубого и непродуманного коммунизма», являющегося «</a:t>
            </a:r>
            <a:r>
              <a:rPr lang="ru-RU" sz="2600" dirty="0" smtClean="0">
                <a:solidFill>
                  <a:srgbClr val="FF0000"/>
                </a:solidFill>
              </a:rPr>
              <a:t>обобщением и завершением отношений частной собственности</a:t>
            </a:r>
            <a:r>
              <a:rPr lang="ru-RU" sz="2600" dirty="0" smtClean="0"/>
              <a:t>».</a:t>
            </a:r>
            <a:endParaRPr lang="ru-RU" sz="2600" dirty="0"/>
          </a:p>
          <a:p>
            <a:pPr>
              <a:spcBef>
                <a:spcPts val="0"/>
              </a:spcBef>
              <a:buNone/>
            </a:pPr>
            <a:endParaRPr lang="ru-RU" sz="2000" dirty="0" smtClean="0"/>
          </a:p>
          <a:p>
            <a:pPr algn="r">
              <a:spcBef>
                <a:spcPts val="0"/>
              </a:spcBef>
              <a:buNone/>
            </a:pPr>
            <a:r>
              <a:rPr lang="ru-RU" sz="1900" dirty="0" smtClean="0"/>
              <a:t>См.: Маркс К. Экономико-философские рукописи 1844 г. –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900" dirty="0" smtClean="0"/>
              <a:t>Маркс К., Энгельс Ф. Соч. 2-е изд. – Т. – С. 114.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97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36628" y="214290"/>
            <a:ext cx="107157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Неизбежность роста ГМС после революции в России</a:t>
            </a:r>
            <a:endParaRPr lang="ru-RU" sz="32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36628" y="1484784"/>
            <a:ext cx="10572824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 начале: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«…удельный вес государственной промышленности во всей экономике страны может увеличиваться лишь постепенно и лишь при неуклонной и систематической работе партии над улучшением организации промышленности, повышением ее прибыльности и т.д.».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Резолюция </a:t>
            </a:r>
            <a:r>
              <a:rPr lang="en-US" sz="2000" dirty="0" smtClean="0"/>
              <a:t>XII </a:t>
            </a:r>
            <a:r>
              <a:rPr lang="ru-RU" sz="2000" dirty="0" smtClean="0"/>
              <a:t>съезда партии по отчету ЦК /апрель1923 г./ </a:t>
            </a:r>
            <a:r>
              <a:rPr lang="ru-RU" sz="2000" dirty="0"/>
              <a:t>–</a:t>
            </a:r>
            <a:r>
              <a:rPr lang="ru-RU" sz="2000" dirty="0" smtClean="0"/>
              <a:t>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КПСС в резолюциях и решениях… Т. </a:t>
            </a:r>
            <a:r>
              <a:rPr lang="ru-RU" sz="2000" dirty="0"/>
              <a:t>2. – </a:t>
            </a:r>
            <a:r>
              <a:rPr lang="ru-RU" sz="2000" dirty="0" smtClean="0"/>
              <a:t>М.: Политиздат. – 1970. – С. 405.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Потом: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с 1924 года по 1937 год (</a:t>
            </a:r>
            <a:r>
              <a:rPr lang="ru-RU" sz="2000" b="1" dirty="0" smtClean="0"/>
              <a:t>14</a:t>
            </a:r>
            <a:r>
              <a:rPr lang="ru-RU" sz="2000" dirty="0" smtClean="0"/>
              <a:t> лет) удельный вес государственного сектора в промышленности увеличился с </a:t>
            </a:r>
            <a:r>
              <a:rPr lang="ru-RU" sz="2000" b="1" dirty="0" smtClean="0"/>
              <a:t>35%</a:t>
            </a:r>
            <a:r>
              <a:rPr lang="ru-RU" sz="2000" dirty="0" smtClean="0"/>
              <a:t> до </a:t>
            </a:r>
            <a:r>
              <a:rPr lang="ru-RU" sz="2000" b="1" dirty="0" smtClean="0">
                <a:solidFill>
                  <a:srgbClr val="FF0000"/>
                </a:solidFill>
              </a:rPr>
              <a:t>99,1%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Политическая экономия. Учебник. </a:t>
            </a:r>
            <a:r>
              <a:rPr lang="ru-RU" sz="2000" dirty="0"/>
              <a:t>–</a:t>
            </a:r>
            <a:r>
              <a:rPr lang="ru-RU" sz="2000" dirty="0" smtClean="0"/>
              <a:t>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М., Госполитиздат. </a:t>
            </a:r>
            <a:r>
              <a:rPr lang="ru-RU" sz="2000" dirty="0"/>
              <a:t>–</a:t>
            </a:r>
            <a:r>
              <a:rPr lang="ru-RU" sz="2000" dirty="0" smtClean="0"/>
              <a:t> 1954. – С. 402.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729192" cy="476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Неравномерность развития ГМК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268760"/>
            <a:ext cx="107291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«Неравномерность экономического и политического развития есть </a:t>
            </a:r>
            <a:r>
              <a:rPr lang="ru-RU" sz="2000" dirty="0" smtClean="0">
                <a:solidFill>
                  <a:srgbClr val="FF0000"/>
                </a:solidFill>
              </a:rPr>
              <a:t>безусловный закон капитализма…</a:t>
            </a:r>
          </a:p>
          <a:p>
            <a:r>
              <a:rPr lang="ru-RU" sz="2000" dirty="0" smtClean="0"/>
              <a:t>Политической формой общества, в котором побеждает пролетариат, свергая буржуазию, будет демократическая республика, </a:t>
            </a:r>
            <a:r>
              <a:rPr lang="ru-RU" sz="2000" dirty="0" smtClean="0">
                <a:solidFill>
                  <a:srgbClr val="FF0000"/>
                </a:solidFill>
              </a:rPr>
              <a:t>всё более централизующая силы</a:t>
            </a:r>
            <a:r>
              <a:rPr lang="ru-RU" sz="2000" dirty="0" smtClean="0"/>
              <a:t> пролетариата данной нации или данных наций…</a:t>
            </a:r>
          </a:p>
          <a:p>
            <a:endParaRPr lang="ru-RU" sz="2000" dirty="0" smtClean="0"/>
          </a:p>
          <a:p>
            <a:pPr algn="r"/>
            <a:r>
              <a:rPr lang="ru-RU" sz="2000" dirty="0" smtClean="0"/>
              <a:t>Ленин В.И. О лозунге Соединенных Штатов Европы. – </a:t>
            </a:r>
          </a:p>
          <a:p>
            <a:pPr algn="r"/>
            <a:r>
              <a:rPr lang="ru-RU" sz="2000" dirty="0" smtClean="0"/>
              <a:t>Полн. собр. соч. – Изд. 5-е. – Т. 26. – С. 354-355.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36628" y="214290"/>
            <a:ext cx="107157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Надо ли осмысливать революции теоретически?</a:t>
            </a:r>
            <a:endParaRPr lang="ru-RU" sz="32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36628" y="1214422"/>
            <a:ext cx="107157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Историческое и логическое в познании </a:t>
            </a:r>
            <a:r>
              <a:rPr lang="ru-RU" sz="2000" dirty="0" smtClean="0"/>
              <a:t>эволюции экономических </a:t>
            </a:r>
            <a:r>
              <a:rPr lang="ru-RU" sz="2000" dirty="0" smtClean="0"/>
              <a:t>систем (</a:t>
            </a:r>
            <a:r>
              <a:rPr lang="en-US" sz="2000" dirty="0" smtClean="0"/>
              <a:t>ES</a:t>
            </a:r>
            <a:r>
              <a:rPr lang="ru-RU" sz="2000" dirty="0" smtClean="0"/>
              <a:t>). Может ли история заменить </a:t>
            </a:r>
            <a:r>
              <a:rPr lang="ru-RU" sz="2000" dirty="0" smtClean="0"/>
              <a:t>теорию революции?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Как мы понимаем </a:t>
            </a:r>
            <a:r>
              <a:rPr lang="ru-RU" sz="2000" dirty="0" smtClean="0"/>
              <a:t>революцию в </a:t>
            </a:r>
            <a:r>
              <a:rPr lang="ru-RU" sz="2000" dirty="0" smtClean="0"/>
              <a:t>эпоху завершения глобализации и формирования глобальной экономической системы (</a:t>
            </a:r>
            <a:r>
              <a:rPr lang="en-US" sz="2000" dirty="0" smtClean="0">
                <a:solidFill>
                  <a:srgbClr val="FF0000"/>
                </a:solidFill>
              </a:rPr>
              <a:t>GES</a:t>
            </a:r>
            <a:r>
              <a:rPr lang="ru-RU" sz="2000" dirty="0" smtClean="0"/>
              <a:t>)? </a:t>
            </a:r>
          </a:p>
          <a:p>
            <a:pPr>
              <a:buNone/>
            </a:pPr>
            <a:r>
              <a:rPr lang="ru-RU" sz="2000" dirty="0" smtClean="0"/>
              <a:t>Можно ли говорить об общих законах развития </a:t>
            </a:r>
            <a:r>
              <a:rPr lang="en-US" sz="2000" dirty="0" smtClean="0">
                <a:solidFill>
                  <a:srgbClr val="FF0000"/>
                </a:solidFill>
              </a:rPr>
              <a:t>ES</a:t>
            </a:r>
            <a:r>
              <a:rPr lang="en-US" sz="2000" dirty="0" smtClean="0"/>
              <a:t> </a:t>
            </a:r>
            <a:r>
              <a:rPr lang="ru-RU" sz="2000" dirty="0" smtClean="0"/>
              <a:t>при их специфических </a:t>
            </a:r>
            <a:r>
              <a:rPr lang="ru-RU" sz="2000" dirty="0" smtClean="0"/>
              <a:t>классовых, типовых, родовых, видовых и др. особенностей? </a:t>
            </a:r>
          </a:p>
          <a:p>
            <a:pPr>
              <a:buNone/>
            </a:pPr>
            <a:r>
              <a:rPr lang="ru-RU" sz="2000" dirty="0" smtClean="0"/>
              <a:t>В применить принцип </a:t>
            </a:r>
            <a:r>
              <a:rPr lang="ru-RU" sz="2000" dirty="0" smtClean="0"/>
              <a:t>«универсального эволюционизма» </a:t>
            </a:r>
            <a:r>
              <a:rPr lang="ru-RU" sz="2000" dirty="0" smtClean="0"/>
              <a:t> к исследованию революций </a:t>
            </a:r>
            <a:r>
              <a:rPr lang="ru-RU" sz="2000" dirty="0" smtClean="0"/>
              <a:t>?</a:t>
            </a:r>
          </a:p>
          <a:p>
            <a:pPr>
              <a:buNone/>
            </a:pPr>
            <a:r>
              <a:rPr lang="ru-RU" sz="2000" dirty="0" smtClean="0"/>
              <a:t>Что может дать теории революции эволюционная </a:t>
            </a:r>
            <a:r>
              <a:rPr lang="ru-RU" sz="2000" dirty="0" smtClean="0"/>
              <a:t>экономика? </a:t>
            </a:r>
          </a:p>
          <a:p>
            <a:pPr>
              <a:buNone/>
            </a:pPr>
            <a:r>
              <a:rPr lang="ru-RU" sz="2000" dirty="0" smtClean="0"/>
              <a:t>Создана ли теория революций в эволюционной парадигме </a:t>
            </a:r>
            <a:r>
              <a:rPr lang="en-US" sz="2000" dirty="0" smtClean="0"/>
              <a:t>GES</a:t>
            </a:r>
            <a:r>
              <a:rPr lang="ru-RU" sz="2000" dirty="0" smtClean="0"/>
              <a:t>?</a:t>
            </a:r>
          </a:p>
          <a:p>
            <a:pPr>
              <a:buNone/>
            </a:pPr>
            <a:r>
              <a:rPr lang="ru-RU" sz="2000" dirty="0"/>
              <a:t>Относится ли к проблеме революций вопрос Т. Веблена: «</a:t>
            </a:r>
            <a:r>
              <a:rPr lang="ru-RU" sz="2000" dirty="0">
                <a:solidFill>
                  <a:srgbClr val="FF0000"/>
                </a:solidFill>
              </a:rPr>
              <a:t>Почему экономика не эволюционная наука</a:t>
            </a:r>
            <a:r>
              <a:rPr lang="ru-RU" sz="2000" dirty="0"/>
              <a:t>»?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42852"/>
            <a:ext cx="1072919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Неравномерность современного развития </a:t>
            </a:r>
            <a:r>
              <a:rPr lang="en-US" dirty="0" smtClean="0"/>
              <a:t>GES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928670"/>
            <a:ext cx="107291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«Можно ли сказать, что ослабление разницы в уровне развития капиталистических стран и развитие нивелировки этих стран ослабляют действие закона неравномерности развития при империализме? </a:t>
            </a:r>
            <a:r>
              <a:rPr lang="ru-RU" dirty="0" smtClean="0">
                <a:solidFill>
                  <a:srgbClr val="FF0000"/>
                </a:solidFill>
              </a:rPr>
              <a:t>Нет, нельзя этого сказать. </a:t>
            </a:r>
            <a:r>
              <a:rPr lang="ru-RU" dirty="0" smtClean="0"/>
              <a:t>Увеличивается или уменьшается эта разница в уровне развития? Несомненно, уменьшается. Растёт или падает нивелировка? </a:t>
            </a:r>
            <a:r>
              <a:rPr lang="ru-RU" dirty="0" smtClean="0">
                <a:solidFill>
                  <a:srgbClr val="FF0000"/>
                </a:solidFill>
              </a:rPr>
              <a:t>Безусловно, растёт. </a:t>
            </a:r>
            <a:r>
              <a:rPr lang="ru-RU" dirty="0" smtClean="0"/>
              <a:t>Не противоречит ли рост нивелировки усилена неравномерности развития при империализме? </a:t>
            </a:r>
            <a:r>
              <a:rPr lang="ru-RU" dirty="0" smtClean="0">
                <a:solidFill>
                  <a:srgbClr val="FF0000"/>
                </a:solidFill>
              </a:rPr>
              <a:t>Нет, не противоречит. </a:t>
            </a:r>
          </a:p>
          <a:p>
            <a:pPr indent="457200" algn="just"/>
            <a:r>
              <a:rPr lang="ru-RU" dirty="0" smtClean="0">
                <a:solidFill>
                  <a:srgbClr val="FF0000"/>
                </a:solidFill>
              </a:rPr>
              <a:t>Наоборот</a:t>
            </a:r>
            <a:r>
              <a:rPr lang="ru-RU" dirty="0" smtClean="0"/>
              <a:t>, нивелировка есть тот фон и та база, на основе которой и возможно усиление действия неравномерности развития при империализме...</a:t>
            </a:r>
          </a:p>
          <a:p>
            <a:pPr indent="457200" algn="just"/>
            <a:r>
              <a:rPr lang="ru-RU" dirty="0" smtClean="0"/>
              <a:t>Можно ли сказать, что неравномерность развития при империализме состоит в том, что одни страны догоняют другие и потом опережают их в хозяйственном отношении в обычном порядке, в порядке, так сказать, эволюционном, без скачков, без военных катастроф, без переделов уже поделённого мира? </a:t>
            </a:r>
            <a:r>
              <a:rPr lang="ru-RU" dirty="0" smtClean="0">
                <a:solidFill>
                  <a:srgbClr val="FF0000"/>
                </a:solidFill>
              </a:rPr>
              <a:t>Нет, нельзя этого сказать...</a:t>
            </a:r>
          </a:p>
          <a:p>
            <a:pPr indent="457200" algn="just"/>
            <a:r>
              <a:rPr lang="ru-RU" b="1" dirty="0" smtClean="0"/>
              <a:t>Закон неравномерности развития в период империализма означает скачкообразное развитие одних стран в отношении других, быстрое оттеснение с мирового рынка одних стран другими, периодические переделы уже поделённого мира в порядке военных столкновений и военных катастроф, углубление и обострение конфликтов …, ослабление фронта мирового капитализма, возможность прорыва этого фронта пролетариатом отдельных стран…».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Сталин И.В. Заключительное слово. </a:t>
            </a:r>
          </a:p>
          <a:p>
            <a:pPr algn="r"/>
            <a:r>
              <a:rPr lang="en-US" dirty="0" smtClean="0"/>
              <a:t>VII </a:t>
            </a:r>
            <a:r>
              <a:rPr lang="ru-RU" dirty="0" smtClean="0"/>
              <a:t>Расширенный Пленум ИККИ. – Соч. Т. 9. С. 105-106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285728"/>
            <a:ext cx="10729192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Что происходит в эпоху ГМК и глобализации?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268760"/>
            <a:ext cx="1072919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400" b="1" dirty="0" smtClean="0"/>
              <a:t>Актуально и сегодня:</a:t>
            </a:r>
          </a:p>
          <a:p>
            <a:endParaRPr lang="ru-RU" sz="2400" dirty="0"/>
          </a:p>
          <a:p>
            <a:r>
              <a:rPr lang="ru-RU" sz="2400" dirty="0" smtClean="0"/>
              <a:t>«Нельзя жить по-старому в сравнительно спокойной культурной, мирной обстановке </a:t>
            </a:r>
            <a:r>
              <a:rPr lang="ru-RU" sz="2400" dirty="0" smtClean="0">
                <a:solidFill>
                  <a:srgbClr val="FF0000"/>
                </a:solidFill>
              </a:rPr>
              <a:t>плавно эволюционирующего и расширяющегося постепенно</a:t>
            </a:r>
            <a:r>
              <a:rPr lang="ru-RU" sz="2400" dirty="0" smtClean="0"/>
              <a:t> на новые страны капитализма, ибо </a:t>
            </a:r>
            <a:r>
              <a:rPr lang="ru-RU" sz="2400" dirty="0" smtClean="0">
                <a:solidFill>
                  <a:srgbClr val="FF0000"/>
                </a:solidFill>
              </a:rPr>
              <a:t>наступила другая эпоха</a:t>
            </a:r>
            <a:r>
              <a:rPr lang="ru-RU" sz="2400" dirty="0" smtClean="0"/>
              <a:t>. Финансовый капитал вытесняет и вытеснит данную страну из ряда великих держав, отнимет её колонии и её сферы влияния». </a:t>
            </a:r>
          </a:p>
          <a:p>
            <a:endParaRPr lang="ru-RU" sz="2000" dirty="0" smtClean="0"/>
          </a:p>
          <a:p>
            <a:pPr algn="r"/>
            <a:r>
              <a:rPr lang="ru-RU" sz="2000" dirty="0" smtClean="0"/>
              <a:t>Ленин В.И. Крах </a:t>
            </a:r>
            <a:r>
              <a:rPr lang="en-US" sz="2000" dirty="0" smtClean="0"/>
              <a:t>II</a:t>
            </a:r>
            <a:r>
              <a:rPr lang="ru-RU" sz="2000" dirty="0" smtClean="0"/>
              <a:t> Интернационала. – </a:t>
            </a:r>
          </a:p>
          <a:p>
            <a:pPr algn="r"/>
            <a:r>
              <a:rPr lang="ru-RU" sz="2000" dirty="0" smtClean="0"/>
              <a:t>Полн.собр.соч. – Изд. 5-е. – Т. 26. – С. 234.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585176" cy="671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ГМС в СССР и ГМК в современной России?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285860"/>
            <a:ext cx="107291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Нужна разработка системы </a:t>
            </a:r>
            <a:r>
              <a:rPr lang="ru-RU" sz="2000" dirty="0"/>
              <a:t>направлений, по которым должно </a:t>
            </a:r>
            <a:r>
              <a:rPr lang="ru-RU" sz="2000" dirty="0" smtClean="0"/>
              <a:t>вестись </a:t>
            </a:r>
            <a:r>
              <a:rPr lang="ru-RU" sz="2000" dirty="0"/>
              <a:t>изучение </a:t>
            </a:r>
            <a:r>
              <a:rPr lang="ru-RU" sz="2000" dirty="0" smtClean="0">
                <a:solidFill>
                  <a:srgbClr val="FF0000"/>
                </a:solidFill>
              </a:rPr>
              <a:t>содержания, форм и характера отношений </a:t>
            </a:r>
            <a:r>
              <a:rPr lang="ru-RU" sz="2000" dirty="0"/>
              <a:t>между двумя основополагающими процессами в развитии </a:t>
            </a:r>
            <a:r>
              <a:rPr lang="ru-RU" sz="2000" dirty="0" smtClean="0"/>
              <a:t>ГМК (ГМС)</a:t>
            </a:r>
            <a:r>
              <a:rPr lang="ru-RU" sz="2000" dirty="0"/>
              <a:t> </a:t>
            </a:r>
            <a:r>
              <a:rPr lang="en-US" sz="2000" dirty="0" smtClean="0"/>
              <a:t> – </a:t>
            </a:r>
            <a:r>
              <a:rPr lang="ru-RU" sz="2000" dirty="0"/>
              <a:t> </a:t>
            </a:r>
            <a:r>
              <a:rPr lang="ru-RU" sz="2000" dirty="0">
                <a:solidFill>
                  <a:srgbClr val="FF0000"/>
                </a:solidFill>
              </a:rPr>
              <a:t>монополизации и огосударствлении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Оба </a:t>
            </a:r>
            <a:r>
              <a:rPr lang="ru-RU" sz="2000" dirty="0"/>
              <a:t>эти процесса </a:t>
            </a:r>
            <a:r>
              <a:rPr lang="ru-RU" sz="2000" dirty="0">
                <a:solidFill>
                  <a:srgbClr val="FF0000"/>
                </a:solidFill>
              </a:rPr>
              <a:t>не бесконечны</a:t>
            </a:r>
            <a:r>
              <a:rPr lang="ru-RU" sz="2000" dirty="0"/>
              <a:t>, и имеют свои пределы, которые задают, в конечном счёте, мелкие и средние предприятия </a:t>
            </a:r>
            <a:r>
              <a:rPr lang="en-US" sz="2000" dirty="0" smtClean="0"/>
              <a:t> –</a:t>
            </a:r>
            <a:r>
              <a:rPr lang="ru-RU" sz="2000" dirty="0" smtClean="0"/>
              <a:t> </a:t>
            </a:r>
            <a:r>
              <a:rPr lang="ru-RU" sz="2000" dirty="0"/>
              <a:t>необходимость в которых не снижается до нуля при любом уровне современной индустрии.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Надо </a:t>
            </a:r>
            <a:r>
              <a:rPr lang="ru-RU" sz="2000" dirty="0"/>
              <a:t>заметить, что категория «монополия» в этом анализе никогда не отождествлялась только с одной компанией, дающей 100 % производства, в связи с чем в курсе политической экономии специально изучались </a:t>
            </a:r>
            <a:r>
              <a:rPr lang="ru-RU" sz="2000" dirty="0">
                <a:solidFill>
                  <a:srgbClr val="FF0000"/>
                </a:solidFill>
              </a:rPr>
              <a:t>формы и виды монополий</a:t>
            </a:r>
            <a:r>
              <a:rPr lang="ru-RU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386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36" y="44625"/>
            <a:ext cx="10965689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Эволюция расходов государства в США (</a:t>
            </a:r>
            <a:r>
              <a:rPr lang="en-US" dirty="0" smtClean="0"/>
              <a:t>XX-XXI</a:t>
            </a:r>
            <a:r>
              <a:rPr lang="ru-RU" dirty="0" smtClean="0"/>
              <a:t> вв.)</a:t>
            </a:r>
            <a:br>
              <a:rPr lang="ru-RU" dirty="0" smtClean="0"/>
            </a:br>
            <a:r>
              <a:rPr lang="en-US" sz="1300" dirty="0">
                <a:solidFill>
                  <a:srgbClr val="FF0000"/>
                </a:solidFill>
              </a:rPr>
              <a:t>http</a:t>
            </a:r>
            <a:r>
              <a:rPr lang="ru-RU" sz="1300" dirty="0">
                <a:solidFill>
                  <a:srgbClr val="FF0000"/>
                </a:solidFill>
              </a:rPr>
              <a:t>://</a:t>
            </a:r>
            <a:r>
              <a:rPr lang="en-US" sz="1300" dirty="0">
                <a:solidFill>
                  <a:srgbClr val="FF0000"/>
                </a:solidFill>
              </a:rPr>
              <a:t>www</a:t>
            </a:r>
            <a:r>
              <a:rPr lang="ru-RU" sz="1300" dirty="0">
                <a:solidFill>
                  <a:srgbClr val="FF0000"/>
                </a:solidFill>
              </a:rPr>
              <a:t>.</a:t>
            </a:r>
            <a:r>
              <a:rPr lang="en-US" sz="1300" dirty="0" err="1">
                <a:solidFill>
                  <a:srgbClr val="FF0000"/>
                </a:solidFill>
              </a:rPr>
              <a:t>anewconstitution</a:t>
            </a:r>
            <a:r>
              <a:rPr lang="ru-RU" sz="1300" dirty="0">
                <a:solidFill>
                  <a:srgbClr val="FF0000"/>
                </a:solidFill>
              </a:rPr>
              <a:t>.</a:t>
            </a:r>
            <a:r>
              <a:rPr lang="en-US" sz="1300" dirty="0">
                <a:solidFill>
                  <a:srgbClr val="FF0000"/>
                </a:solidFill>
              </a:rPr>
              <a:t>us</a:t>
            </a:r>
            <a:r>
              <a:rPr lang="ru-RU" sz="1300" dirty="0">
                <a:solidFill>
                  <a:srgbClr val="FF0000"/>
                </a:solidFill>
              </a:rPr>
              <a:t>/</a:t>
            </a:r>
            <a:r>
              <a:rPr lang="en-US" sz="1300" dirty="0" err="1">
                <a:solidFill>
                  <a:srgbClr val="FF0000"/>
                </a:solidFill>
              </a:rPr>
              <a:t>anewconstitution</a:t>
            </a:r>
            <a:r>
              <a:rPr lang="ru-RU" sz="1300" dirty="0">
                <a:solidFill>
                  <a:srgbClr val="FF0000"/>
                </a:solidFill>
              </a:rPr>
              <a:t>/</a:t>
            </a:r>
            <a:r>
              <a:rPr lang="en-US" sz="1300" dirty="0">
                <a:solidFill>
                  <a:srgbClr val="FF0000"/>
                </a:solidFill>
              </a:rPr>
              <a:t>US</a:t>
            </a:r>
            <a:r>
              <a:rPr lang="ru-RU" sz="1300" dirty="0">
                <a:solidFill>
                  <a:srgbClr val="FF0000"/>
                </a:solidFill>
              </a:rPr>
              <a:t>_</a:t>
            </a:r>
            <a:r>
              <a:rPr lang="en-US" sz="1300" dirty="0">
                <a:solidFill>
                  <a:srgbClr val="FF0000"/>
                </a:solidFill>
              </a:rPr>
              <a:t>Economic</a:t>
            </a:r>
            <a:r>
              <a:rPr lang="ru-RU" sz="1300" dirty="0">
                <a:solidFill>
                  <a:srgbClr val="FF0000"/>
                </a:solidFill>
              </a:rPr>
              <a:t>_</a:t>
            </a:r>
            <a:r>
              <a:rPr lang="en-US" sz="1300" dirty="0">
                <a:solidFill>
                  <a:srgbClr val="FF0000"/>
                </a:solidFill>
              </a:rPr>
              <a:t>History</a:t>
            </a:r>
            <a:r>
              <a:rPr lang="ru-RU" sz="1300" dirty="0">
                <a:solidFill>
                  <a:srgbClr val="FF0000"/>
                </a:solidFill>
              </a:rPr>
              <a:t>/</a:t>
            </a:r>
            <a:r>
              <a:rPr lang="en-US" sz="1300" dirty="0">
                <a:solidFill>
                  <a:srgbClr val="FF0000"/>
                </a:solidFill>
              </a:rPr>
              <a:t>Entries</a:t>
            </a:r>
            <a:r>
              <a:rPr lang="ru-RU" sz="1300" dirty="0">
                <a:solidFill>
                  <a:srgbClr val="FF0000"/>
                </a:solidFill>
              </a:rPr>
              <a:t>/2011/10/2_</a:t>
            </a:r>
            <a:r>
              <a:rPr lang="en-US" sz="1300" dirty="0">
                <a:solidFill>
                  <a:srgbClr val="FF0000"/>
                </a:solidFill>
              </a:rPr>
              <a:t>The</a:t>
            </a:r>
            <a:r>
              <a:rPr lang="ru-RU" sz="1300" dirty="0">
                <a:solidFill>
                  <a:srgbClr val="FF0000"/>
                </a:solidFill>
              </a:rPr>
              <a:t>_</a:t>
            </a:r>
            <a:r>
              <a:rPr lang="en-US" sz="1300" dirty="0">
                <a:solidFill>
                  <a:srgbClr val="FF0000"/>
                </a:solidFill>
              </a:rPr>
              <a:t>Armey</a:t>
            </a:r>
            <a:r>
              <a:rPr lang="ru-RU" sz="1300" dirty="0">
                <a:solidFill>
                  <a:srgbClr val="FF0000"/>
                </a:solidFill>
              </a:rPr>
              <a:t>_</a:t>
            </a:r>
            <a:r>
              <a:rPr lang="en-US" sz="1300" dirty="0">
                <a:solidFill>
                  <a:srgbClr val="FF0000"/>
                </a:solidFill>
              </a:rPr>
              <a:t>Curve</a:t>
            </a:r>
            <a:r>
              <a:rPr lang="ru-RU" sz="1300" dirty="0">
                <a:solidFill>
                  <a:srgbClr val="FF0000"/>
                </a:solidFill>
              </a:rPr>
              <a:t>.</a:t>
            </a:r>
            <a:r>
              <a:rPr lang="en-US" sz="1300" dirty="0" smtClean="0">
                <a:solidFill>
                  <a:srgbClr val="FF0000"/>
                </a:solidFill>
              </a:rPr>
              <a:t>html</a:t>
            </a:r>
            <a:endParaRPr lang="ru-RU" dirty="0"/>
          </a:p>
        </p:txBody>
      </p:sp>
      <p:pic>
        <p:nvPicPr>
          <p:cNvPr id="4" name="Рисунок 3" descr="http://www.anewconstitution.us/anewconstitution/US_Economic_History/Entries/2011/10/2_The_Armey_Curve_files/Figure%2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18" y="1052736"/>
            <a:ext cx="10358510" cy="4608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9880626" y="3643314"/>
            <a:ext cx="642942" cy="107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93818" y="5805264"/>
            <a:ext cx="10405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«… </a:t>
            </a:r>
            <a:r>
              <a:rPr lang="en-US" sz="1400" dirty="0" smtClean="0"/>
              <a:t>Paul </a:t>
            </a:r>
            <a:r>
              <a:rPr lang="en-US" sz="1400" dirty="0"/>
              <a:t>Krugman said he would be concerned if government spending hit 50% of GDP. The trend does not look good, but by Krugman's measure there is a ways to </a:t>
            </a:r>
            <a:r>
              <a:rPr lang="en-US" sz="1400" dirty="0" smtClean="0"/>
              <a:t>go</a:t>
            </a:r>
            <a:r>
              <a:rPr lang="ru-RU" sz="1400" dirty="0" smtClean="0"/>
              <a:t>»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smtClean="0"/>
              <a:t>M</a:t>
            </a:r>
            <a:r>
              <a:rPr lang="ru-RU" sz="1400" dirty="0" smtClean="0"/>
              <a:t>. </a:t>
            </a:r>
            <a:r>
              <a:rPr lang="en-US" sz="1400" dirty="0" err="1" smtClean="0"/>
              <a:t>Shedlock</a:t>
            </a:r>
            <a:r>
              <a:rPr lang="ru-RU" sz="1400" dirty="0" smtClean="0"/>
              <a:t>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200" dirty="0">
                <a:solidFill>
                  <a:srgbClr val="FF0000"/>
                </a:solidFill>
              </a:rPr>
              <a:t>http://globaleconomicanalysis.blogspot.ru/2012/08/government-spending-as-percentage-of-gdp.html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214290"/>
            <a:ext cx="10729192" cy="9824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Кривая Р. Армея (</a:t>
            </a:r>
            <a:r>
              <a:rPr lang="en-US" dirty="0" smtClean="0"/>
              <a:t>R. Armey)</a:t>
            </a:r>
            <a:r>
              <a:rPr lang="ru-RU" dirty="0" smtClean="0"/>
              <a:t> динамики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расходов государства</a:t>
            </a:r>
            <a:endParaRPr lang="ru-RU" dirty="0"/>
          </a:p>
        </p:txBody>
      </p:sp>
      <p:pic>
        <p:nvPicPr>
          <p:cNvPr id="4" name="Рисунок 3" descr="Источник: The Path to Sustainable Growth: Lessons from Twenty Years of Growth Differentials in Europe &lt;a href=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80" y="1700808"/>
            <a:ext cx="10358510" cy="47282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5446340" y="2564904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46341" y="2636912"/>
            <a:ext cx="792088" cy="381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a typeface="Times New Roman"/>
                <a:cs typeface="Times New Roman"/>
              </a:rPr>
              <a:t>~40%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8430" y="2564904"/>
            <a:ext cx="57606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?</a:t>
            </a:r>
            <a:endParaRPr lang="ru-RU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214290"/>
            <a:ext cx="10729192" cy="64294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ГМК: Вложения и социальные трансферты государства</a:t>
            </a:r>
            <a:br>
              <a:rPr lang="ru-RU" sz="3200" dirty="0" smtClean="0"/>
            </a:br>
            <a:r>
              <a:rPr lang="ru-RU" sz="13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Мировая экономика и международные отношения. – 2001. – № 1. – С. 11.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23512"/>
              </p:ext>
            </p:extLst>
          </p:nvPr>
        </p:nvGraphicFramePr>
        <p:xfrm>
          <a:off x="1593818" y="1214422"/>
          <a:ext cx="10287072" cy="4501083"/>
        </p:xfrm>
        <a:graphic>
          <a:graphicData uri="http://schemas.openxmlformats.org/drawingml/2006/table">
            <a:tbl>
              <a:tblPr/>
              <a:tblGrid>
                <a:gridCol w="1143008"/>
                <a:gridCol w="1143008"/>
                <a:gridCol w="1143008"/>
                <a:gridCol w="1143008"/>
                <a:gridCol w="1143008"/>
                <a:gridCol w="1143008"/>
                <a:gridCol w="1143008"/>
                <a:gridCol w="1143008"/>
                <a:gridCol w="1143008"/>
              </a:tblGrid>
              <a:tr h="63040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+mn-lt"/>
                          <a:ea typeface="Times New Roman"/>
                          <a:cs typeface="Times New Roman"/>
                        </a:rPr>
                        <a:t>Доля государственных расходов в ВВП за 1870-1998 гг., %</a:t>
                      </a:r>
                      <a:br>
                        <a:rPr lang="ru-RU" sz="2000" b="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5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1870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1913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1960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1998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27,0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32,8/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449%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16,3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Германия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14,8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32,4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18,1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46,9/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312%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21,2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Франция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17,0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34,6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13,4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54,3/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431%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27,8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Велико-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британия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32,2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40,2/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428%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16,8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Италия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11,9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30,1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13,1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49,1/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413%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24,5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Япония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17,5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36,9/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445%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16,1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65256" y="6072206"/>
            <a:ext cx="105235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– все государственные расходы;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 – социальные трансферты без расходов на образование.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729192" cy="690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Рост расходов государства при ГМК</a:t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2200" dirty="0" smtClean="0"/>
              <a:t>Доля государственных расходов в ВВП стран  за 1950-2015 гг., %</a:t>
            </a:r>
            <a:endParaRPr lang="ru-RU" sz="2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93884" y="1285862"/>
          <a:ext cx="9635106" cy="45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851"/>
                <a:gridCol w="1605851"/>
                <a:gridCol w="1605851"/>
                <a:gridCol w="1605851"/>
                <a:gridCol w="1605851"/>
                <a:gridCol w="1605851"/>
              </a:tblGrid>
              <a:tr h="441517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Страна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1950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1980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1990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2000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2015 ???</a:t>
                      </a:r>
                      <a:endParaRPr lang="ru-RU" b="0" dirty="0"/>
                    </a:p>
                  </a:txBody>
                  <a:tcPr/>
                </a:tc>
              </a:tr>
              <a:tr h="441517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США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24,9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35,7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36,5</a:t>
                      </a:r>
                      <a:endParaRPr lang="ru-RU" b="0" dirty="0"/>
                    </a:p>
                  </a:txBody>
                  <a:tcPr/>
                </a:tc>
              </a:tr>
              <a:tr h="441517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Германия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42,9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42,9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42,8</a:t>
                      </a:r>
                      <a:endParaRPr lang="ru-RU" b="0" dirty="0"/>
                    </a:p>
                  </a:txBody>
                  <a:tcPr/>
                </a:tc>
              </a:tr>
              <a:tr h="441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Франция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45,5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2654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Великобритания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42,9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43,4</a:t>
                      </a:r>
                      <a:endParaRPr lang="ru-RU" b="0" dirty="0"/>
                    </a:p>
                  </a:txBody>
                  <a:tcPr/>
                </a:tc>
              </a:tr>
              <a:tr h="488001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Италия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47,9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49,0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45,5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1517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Япония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26,9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29,7</a:t>
                      </a:r>
                      <a:endParaRPr lang="ru-RU" b="0" dirty="0"/>
                    </a:p>
                  </a:txBody>
                  <a:tcPr/>
                </a:tc>
              </a:tr>
              <a:tr h="1103792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СССР/</a:t>
                      </a:r>
                    </a:p>
                    <a:p>
                      <a:r>
                        <a:rPr lang="ru-RU" b="0" dirty="0" smtClean="0"/>
                        <a:t>Россия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54,4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47,7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52,2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42,4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43,3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22446" y="6072206"/>
            <a:ext cx="9572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Составлено по: Кудров В. Государство и экономика: меняющееся равновесие // Мировая экономика и  международные отношения. - 2002. - N 2. 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214290"/>
            <a:ext cx="10729192" cy="11264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Государственные расходы стран в % от ВВП ( в среднем за 2004-2007 годы)</a:t>
            </a:r>
            <a:br>
              <a:rPr lang="ru-RU" dirty="0" smtClean="0"/>
            </a:br>
            <a:r>
              <a:rPr lang="en-US" sz="1300" dirty="0">
                <a:solidFill>
                  <a:srgbClr val="FF0000"/>
                </a:solidFill>
              </a:rPr>
              <a:t>https://www.gov.uk/government/publications/ukti-inward-investment-report-2014-to-2015/ukti-inward-investment-report-2014-to-2015-online-viewing</a:t>
            </a:r>
            <a:endParaRPr lang="ru-RU" sz="13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t="6648"/>
          <a:stretch>
            <a:fillRect/>
          </a:stretch>
        </p:blipFill>
        <p:spPr bwMode="auto">
          <a:xfrm>
            <a:off x="1450942" y="1500174"/>
            <a:ext cx="105013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28" y="142852"/>
            <a:ext cx="1076244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Foreign Direct Investment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1300" dirty="0" smtClean="0">
                <a:solidFill>
                  <a:srgbClr val="FF0000"/>
                </a:solidFill>
              </a:rPr>
              <a:t>https://www.gov.uk/government/publications/ukti-inward-investment-report-2014-to-2015/ukti-inward-investment-report-2014-to-2015-online-viewing</a:t>
            </a:r>
            <a:endParaRPr lang="ru-RU" sz="1300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2412" y="1000108"/>
            <a:ext cx="1021560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22380" y="6215082"/>
            <a:ext cx="10215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Office for National Statistics (ONS); 2014 estimate (£1,065 billion) is taken from the OECD stats (May 2015); source country proportions from 2013 are applied on the 2014 estimate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214290"/>
            <a:ext cx="10729192" cy="9824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Соотношение реального роста ВВП и государственных расходов (1998-2009 гг.)</a:t>
            </a:r>
            <a:endParaRPr lang="ru-RU" dirty="0"/>
          </a:p>
        </p:txBody>
      </p:sp>
      <p:pic>
        <p:nvPicPr>
          <p:cNvPr id="4" name="Рисунок 3" descr="Картинки по запросу Richard Armey curv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97" y="1772816"/>
            <a:ext cx="10358510" cy="4667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808132" y="1285860"/>
            <a:ext cx="10001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http</a:t>
            </a:r>
            <a:r>
              <a:rPr lang="ru-RU" sz="1200" dirty="0" smtClean="0">
                <a:solidFill>
                  <a:srgbClr val="FF0000"/>
                </a:solidFill>
              </a:rPr>
              <a:t>://</a:t>
            </a:r>
            <a:r>
              <a:rPr lang="en-US" sz="1200" dirty="0" smtClean="0">
                <a:solidFill>
                  <a:srgbClr val="FF0000"/>
                </a:solidFill>
              </a:rPr>
              <a:t>www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  <a:r>
              <a:rPr lang="en-US" sz="1200" dirty="0" smtClean="0">
                <a:solidFill>
                  <a:srgbClr val="FF0000"/>
                </a:solidFill>
              </a:rPr>
              <a:t>anewconstitution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  <a:r>
              <a:rPr lang="en-US" sz="1200" dirty="0" smtClean="0">
                <a:solidFill>
                  <a:srgbClr val="FF0000"/>
                </a:solidFill>
              </a:rPr>
              <a:t>us</a:t>
            </a:r>
            <a:r>
              <a:rPr lang="ru-RU" sz="1200" dirty="0" smtClean="0">
                <a:solidFill>
                  <a:srgbClr val="FF0000"/>
                </a:solidFill>
              </a:rPr>
              <a:t>/</a:t>
            </a:r>
            <a:r>
              <a:rPr lang="en-US" sz="1200" dirty="0" smtClean="0">
                <a:solidFill>
                  <a:srgbClr val="FF0000"/>
                </a:solidFill>
              </a:rPr>
              <a:t>anewconstitution</a:t>
            </a:r>
            <a:r>
              <a:rPr lang="ru-RU" sz="1200" dirty="0" smtClean="0">
                <a:solidFill>
                  <a:srgbClr val="FF0000"/>
                </a:solidFill>
              </a:rPr>
              <a:t>/</a:t>
            </a:r>
            <a:r>
              <a:rPr lang="en-US" sz="1200" dirty="0" smtClean="0">
                <a:solidFill>
                  <a:srgbClr val="FF0000"/>
                </a:solidFill>
              </a:rPr>
              <a:t>US</a:t>
            </a:r>
            <a:r>
              <a:rPr lang="ru-RU" sz="1200" dirty="0" smtClean="0">
                <a:solidFill>
                  <a:srgbClr val="FF0000"/>
                </a:solidFill>
              </a:rPr>
              <a:t>_</a:t>
            </a:r>
            <a:r>
              <a:rPr lang="en-US" sz="1200" dirty="0" smtClean="0">
                <a:solidFill>
                  <a:srgbClr val="FF0000"/>
                </a:solidFill>
              </a:rPr>
              <a:t>Economic</a:t>
            </a:r>
            <a:r>
              <a:rPr lang="ru-RU" sz="1200" dirty="0" smtClean="0">
                <a:solidFill>
                  <a:srgbClr val="FF0000"/>
                </a:solidFill>
              </a:rPr>
              <a:t>_</a:t>
            </a:r>
            <a:r>
              <a:rPr lang="en-US" sz="1200" dirty="0" smtClean="0">
                <a:solidFill>
                  <a:srgbClr val="FF0000"/>
                </a:solidFill>
              </a:rPr>
              <a:t>History</a:t>
            </a:r>
            <a:r>
              <a:rPr lang="ru-RU" sz="1200" dirty="0" smtClean="0">
                <a:solidFill>
                  <a:srgbClr val="FF0000"/>
                </a:solidFill>
              </a:rPr>
              <a:t>/</a:t>
            </a:r>
            <a:r>
              <a:rPr lang="en-US" sz="1200" dirty="0" smtClean="0">
                <a:solidFill>
                  <a:srgbClr val="FF0000"/>
                </a:solidFill>
              </a:rPr>
              <a:t>Entries</a:t>
            </a:r>
            <a:r>
              <a:rPr lang="ru-RU" sz="1200" dirty="0" smtClean="0">
                <a:solidFill>
                  <a:srgbClr val="FF0000"/>
                </a:solidFill>
              </a:rPr>
              <a:t>/2011/10/2_</a:t>
            </a:r>
            <a:r>
              <a:rPr lang="en-US" sz="1200" dirty="0" smtClean="0">
                <a:solidFill>
                  <a:srgbClr val="FF0000"/>
                </a:solidFill>
              </a:rPr>
              <a:t>The</a:t>
            </a:r>
            <a:r>
              <a:rPr lang="ru-RU" sz="1200" dirty="0" smtClean="0">
                <a:solidFill>
                  <a:srgbClr val="FF0000"/>
                </a:solidFill>
              </a:rPr>
              <a:t>_</a:t>
            </a:r>
            <a:r>
              <a:rPr lang="en-US" sz="1200" dirty="0" smtClean="0">
                <a:solidFill>
                  <a:srgbClr val="FF0000"/>
                </a:solidFill>
              </a:rPr>
              <a:t>Armey</a:t>
            </a:r>
            <a:r>
              <a:rPr lang="ru-RU" sz="1200" dirty="0" smtClean="0">
                <a:solidFill>
                  <a:srgbClr val="FF0000"/>
                </a:solidFill>
              </a:rPr>
              <a:t>_</a:t>
            </a:r>
            <a:r>
              <a:rPr lang="en-US" sz="1200" dirty="0" smtClean="0">
                <a:solidFill>
                  <a:srgbClr val="FF0000"/>
                </a:solidFill>
              </a:rPr>
              <a:t>Curve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  <a:r>
              <a:rPr lang="en-US" sz="1200" dirty="0" smtClean="0">
                <a:solidFill>
                  <a:srgbClr val="FF0000"/>
                </a:solidFill>
              </a:rPr>
              <a:t>html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14092" y="44371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70076" y="1916833"/>
            <a:ext cx="2376264" cy="20162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78388" y="3356992"/>
            <a:ext cx="2520280" cy="17281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118748" y="4420925"/>
            <a:ext cx="1800200" cy="914400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88640"/>
            <a:ext cx="10729192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Необходимость эволюционного подхода</a:t>
            </a:r>
            <a:r>
              <a:rPr lang="en-US" sz="3200" dirty="0" smtClean="0"/>
              <a:t> </a:t>
            </a:r>
            <a:r>
              <a:rPr lang="ru-RU" sz="3200" dirty="0" smtClean="0"/>
              <a:t>в</a:t>
            </a:r>
            <a:r>
              <a:rPr lang="en-US" sz="3200" dirty="0" smtClean="0"/>
              <a:t> GES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124744"/>
            <a:ext cx="1065718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i="1" dirty="0" smtClean="0"/>
              <a:t>Veblen </a:t>
            </a:r>
            <a:r>
              <a:rPr lang="en-US" altLang="ru-RU" sz="2000" i="1" dirty="0"/>
              <a:t>T . </a:t>
            </a:r>
            <a:r>
              <a:rPr lang="en-US" altLang="ru-RU" sz="2000" dirty="0"/>
              <a:t>Why is Economics not an Evolutionary Science? // Quarterly Journal</a:t>
            </a:r>
            <a:r>
              <a:rPr lang="ru-RU" altLang="ru-RU" sz="2000" dirty="0"/>
              <a:t> </a:t>
            </a:r>
            <a:r>
              <a:rPr lang="nl-NL" altLang="ru-RU" sz="2000" dirty="0"/>
              <a:t>of Economics. 1898. Vol. 12. № 4. P. 373–397</a:t>
            </a:r>
            <a:r>
              <a:rPr lang="nl-NL" altLang="ru-RU" sz="2000" dirty="0" smtClean="0"/>
              <a:t>.</a:t>
            </a:r>
            <a:endParaRPr lang="ru-RU" altLang="ru-RU" sz="2000" dirty="0" smtClean="0"/>
          </a:p>
          <a:p>
            <a:pPr algn="r"/>
            <a:r>
              <a:rPr lang="ru-RU" altLang="ru-RU" sz="1400" i="1" dirty="0" smtClean="0">
                <a:solidFill>
                  <a:srgbClr val="FF0000"/>
                </a:solidFill>
              </a:rPr>
              <a:t>См. также: Веблен </a:t>
            </a:r>
            <a:r>
              <a:rPr lang="ru-RU" altLang="ru-RU" sz="1400" i="1" dirty="0">
                <a:solidFill>
                  <a:srgbClr val="FF0000"/>
                </a:solidFill>
              </a:rPr>
              <a:t>Т.</a:t>
            </a:r>
            <a:r>
              <a:rPr lang="ru-RU" altLang="ru-RU" sz="1400" dirty="0">
                <a:solidFill>
                  <a:srgbClr val="FF0000"/>
                </a:solidFill>
              </a:rPr>
              <a:t> Почему экономика не является эволюционной наукой</a:t>
            </a:r>
            <a:r>
              <a:rPr lang="ru-RU" altLang="ru-RU" sz="1400" dirty="0" smtClean="0">
                <a:solidFill>
                  <a:srgbClr val="FF0000"/>
                </a:solidFill>
              </a:rPr>
              <a:t>?</a:t>
            </a:r>
          </a:p>
          <a:p>
            <a:pPr algn="r"/>
            <a:r>
              <a:rPr lang="ru-RU" altLang="ru-RU" sz="1400" dirty="0" smtClean="0">
                <a:solidFill>
                  <a:srgbClr val="FF0000"/>
                </a:solidFill>
              </a:rPr>
              <a:t>/ </a:t>
            </a:r>
            <a:r>
              <a:rPr lang="ru-RU" altLang="ru-RU" sz="1400" dirty="0">
                <a:solidFill>
                  <a:srgbClr val="FF0000"/>
                </a:solidFill>
              </a:rPr>
              <a:t>Перевод с англ. А.А. Курышевой. // </a:t>
            </a:r>
            <a:endParaRPr lang="ru-RU" altLang="ru-RU" sz="1400" dirty="0" smtClean="0">
              <a:solidFill>
                <a:srgbClr val="FF0000"/>
              </a:solidFill>
            </a:endParaRPr>
          </a:p>
          <a:p>
            <a:pPr algn="r"/>
            <a:r>
              <a:rPr lang="ru-RU" altLang="ru-RU" sz="1400" dirty="0" smtClean="0">
                <a:solidFill>
                  <a:srgbClr val="FF0000"/>
                </a:solidFill>
              </a:rPr>
              <a:t>Экономический </a:t>
            </a:r>
            <a:r>
              <a:rPr lang="ru-RU" altLang="ru-RU" sz="1400" dirty="0">
                <a:solidFill>
                  <a:srgbClr val="FF0000"/>
                </a:solidFill>
              </a:rPr>
              <a:t>вестник Ростовского государственного университета 2006. – </a:t>
            </a:r>
            <a:endParaRPr lang="ru-RU" altLang="ru-RU" sz="1400" dirty="0" smtClean="0">
              <a:solidFill>
                <a:srgbClr val="FF0000"/>
              </a:solidFill>
            </a:endParaRPr>
          </a:p>
          <a:p>
            <a:pPr algn="r"/>
            <a:r>
              <a:rPr lang="ru-RU" altLang="ru-RU" sz="1400" dirty="0" smtClean="0">
                <a:solidFill>
                  <a:srgbClr val="FF0000"/>
                </a:solidFill>
              </a:rPr>
              <a:t>т.4</a:t>
            </a:r>
            <a:r>
              <a:rPr lang="ru-RU" altLang="ru-RU" sz="1400" dirty="0">
                <a:solidFill>
                  <a:srgbClr val="FF0000"/>
                </a:solidFill>
              </a:rPr>
              <a:t>. - №2. – с. 99-111</a:t>
            </a:r>
            <a:r>
              <a:rPr lang="ru-RU" altLang="ru-RU" sz="1400" dirty="0" smtClean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endParaRPr lang="ru-RU" sz="2000" dirty="0" smtClean="0"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cs typeface="Arial" pitchFamily="34" charset="0"/>
              </a:rPr>
              <a:t>«</a:t>
            </a:r>
            <a:r>
              <a:rPr lang="ru-RU" sz="2000" dirty="0">
                <a:cs typeface="Arial" pitchFamily="34" charset="0"/>
              </a:rPr>
              <a:t>Куда бы мы не взглянули, мы повсюду обнаруживаем эволюционные процессы, ведущие к диверсификации и возрастающей сложности». </a:t>
            </a:r>
            <a:endParaRPr lang="ru-RU" sz="2000" dirty="0" smtClean="0">
              <a:cs typeface="Arial" pitchFamily="34" charset="0"/>
            </a:endParaRPr>
          </a:p>
          <a:p>
            <a:pPr algn="r">
              <a:defRPr/>
            </a:pPr>
            <a:r>
              <a:rPr lang="en-US" sz="1400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. Nicolis @ I. Prigogine. Self-Organization in Nonequilibrium Systems, New York, </a:t>
            </a:r>
            <a:r>
              <a:rPr lang="en-US" sz="1400" dirty="0" smtClean="0">
                <a:solidFill>
                  <a:srgbClr val="FF0000"/>
                </a:solidFill>
                <a:cs typeface="Arial" pitchFamily="34" charset="0"/>
              </a:rPr>
              <a:t>1977</a:t>
            </a:r>
            <a:r>
              <a:rPr lang="ru-RU" sz="1400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  <a:endParaRPr lang="ru-RU" sz="1400" dirty="0">
              <a:solidFill>
                <a:srgbClr val="FF0000"/>
              </a:solidFill>
              <a:cs typeface="Arial" pitchFamily="34" charset="0"/>
            </a:endParaRPr>
          </a:p>
          <a:p>
            <a:pPr algn="r">
              <a:defRPr/>
            </a:pPr>
            <a:endParaRPr lang="ru-RU" sz="2000" dirty="0"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cs typeface="Arial" pitchFamily="34" charset="0"/>
              </a:rPr>
              <a:t>На </a:t>
            </a:r>
            <a:r>
              <a:rPr lang="ru-RU" sz="2000" dirty="0">
                <a:cs typeface="Arial" pitchFamily="34" charset="0"/>
              </a:rPr>
              <a:t>современном этапе «экономика осмысливается как результат и перспектива общей эволюции мира, как продукт социальной эволюции». </a:t>
            </a:r>
            <a:endParaRPr lang="ru-RU" sz="2000" dirty="0" smtClean="0">
              <a:cs typeface="Arial" pitchFamily="34" charset="0"/>
            </a:endParaRPr>
          </a:p>
          <a:p>
            <a:pPr algn="r">
              <a:defRPr/>
            </a:pPr>
            <a:r>
              <a:rPr lang="en-US" sz="1400" dirty="0" smtClean="0">
                <a:solidFill>
                  <a:srgbClr val="FF0000"/>
                </a:solidFill>
                <a:cs typeface="Arial" pitchFamily="34" charset="0"/>
              </a:rPr>
              <a:t>Boulding 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К.Е. What is evolutionary economics? // Journal of Evolutionary Economics. 1991. № l.</a:t>
            </a:r>
            <a:r>
              <a:rPr lang="ru-RU" sz="1400" dirty="0">
                <a:solidFill>
                  <a:srgbClr val="FF0000"/>
                </a:solidFill>
                <a:cs typeface="Arial" pitchFamily="34" charset="0"/>
              </a:rPr>
              <a:t> – 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P. </a:t>
            </a:r>
            <a:r>
              <a:rPr lang="en-US" sz="1400" dirty="0" smtClean="0">
                <a:solidFill>
                  <a:srgbClr val="FF0000"/>
                </a:solidFill>
                <a:cs typeface="Arial" pitchFamily="34" charset="0"/>
              </a:rPr>
              <a:t>9</a:t>
            </a:r>
            <a:r>
              <a:rPr lang="ru-RU" sz="1400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  <a:endParaRPr lang="ru-RU" sz="1400" dirty="0">
              <a:solidFill>
                <a:srgbClr val="FF0000"/>
              </a:solidFill>
              <a:cs typeface="Arial" pitchFamily="34" charset="0"/>
            </a:endParaRP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«При </a:t>
            </a:r>
            <a:r>
              <a:rPr lang="ru-RU" sz="2000" dirty="0"/>
              <a:t>всем качественном различии </a:t>
            </a:r>
            <a:r>
              <a:rPr lang="ru-RU" sz="2000" dirty="0" smtClean="0"/>
              <a:t>… </a:t>
            </a:r>
            <a:r>
              <a:rPr lang="ru-RU" sz="2000" dirty="0"/>
              <a:t>форм существования материи их развитие связывает общая логика! И переоценить значение этого факта </a:t>
            </a:r>
            <a:r>
              <a:rPr lang="ru-RU" sz="2000" dirty="0" smtClean="0"/>
              <a:t>невозможно».</a:t>
            </a:r>
            <a:r>
              <a:rPr lang="ru-RU" sz="2000" dirty="0" smtClean="0"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Моисеев </a:t>
            </a:r>
            <a:r>
              <a:rPr lang="ru-RU" sz="1400" dirty="0">
                <a:solidFill>
                  <a:srgbClr val="FF0000"/>
                </a:solidFill>
              </a:rPr>
              <a:t>Н.Н. Универсум, Информация, Общество. — М., 2001.</a:t>
            </a:r>
            <a:r>
              <a:rPr lang="ru-RU" sz="2000" b="1" i="1" dirty="0"/>
              <a:t> </a:t>
            </a:r>
            <a:endParaRPr lang="ru-RU" sz="2000" dirty="0">
              <a:cs typeface="Arial" pitchFamily="34" charset="0"/>
            </a:endParaRPr>
          </a:p>
          <a:p>
            <a:pPr algn="just"/>
            <a:endParaRPr lang="ru-RU" altLang="ru-RU" sz="2000" dirty="0" smtClean="0"/>
          </a:p>
          <a:p>
            <a:pPr algn="r"/>
            <a:r>
              <a:rPr lang="ru-RU" altLang="ru-RU" sz="1400" dirty="0" smtClean="0">
                <a:solidFill>
                  <a:srgbClr val="FF0000"/>
                </a:solidFill>
              </a:rPr>
              <a:t> </a:t>
            </a:r>
            <a:endParaRPr lang="ru-RU" altLang="ru-RU" sz="1400" dirty="0">
              <a:solidFill>
                <a:srgbClr val="FF0000"/>
              </a:solidFill>
            </a:endParaRPr>
          </a:p>
          <a:p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6225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116632"/>
            <a:ext cx="1072919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Различия влияния расходов государства на экономику (2010 году) </a:t>
            </a:r>
            <a:br>
              <a:rPr lang="ru-RU" dirty="0" smtClean="0"/>
            </a:br>
            <a:r>
              <a:rPr lang="ru-RU" sz="1300" dirty="0" smtClean="0">
                <a:solidFill>
                  <a:srgbClr val="FF0000"/>
                </a:solidFill>
              </a:rPr>
              <a:t>См.: </a:t>
            </a:r>
            <a:r>
              <a:rPr lang="ru-RU" sz="13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Кудров </a:t>
            </a:r>
            <a:r>
              <a:rPr lang="ru-RU" sz="13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В. </a:t>
            </a:r>
            <a:r>
              <a:rPr lang="ru-RU" sz="1200" dirty="0">
                <a:solidFill>
                  <a:srgbClr val="FF0000"/>
                </a:solidFill>
              </a:rPr>
              <a:t>Международные экономические сопоставления и проблемы инновационного </a:t>
            </a:r>
            <a:r>
              <a:rPr lang="ru-RU" sz="1200" dirty="0" smtClean="0">
                <a:solidFill>
                  <a:srgbClr val="FF0000"/>
                </a:solidFill>
              </a:rPr>
              <a:t>развития. – М.: ЮСТИЦИНФОРМ. – 2011.</a:t>
            </a:r>
            <a:br>
              <a:rPr lang="ru-RU" sz="1200" dirty="0" smtClean="0">
                <a:solidFill>
                  <a:srgbClr val="FF0000"/>
                </a:solidFill>
              </a:rPr>
            </a:br>
            <a:endParaRPr lang="ru-RU" sz="13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28364"/>
              </p:ext>
            </p:extLst>
          </p:nvPr>
        </p:nvGraphicFramePr>
        <p:xfrm>
          <a:off x="1450942" y="1340766"/>
          <a:ext cx="10358510" cy="4850471"/>
        </p:xfrm>
        <a:graphic>
          <a:graphicData uri="http://schemas.openxmlformats.org/drawingml/2006/table">
            <a:tbl>
              <a:tblPr/>
              <a:tblGrid>
                <a:gridCol w="2428892"/>
                <a:gridCol w="2500330"/>
                <a:gridCol w="2000264"/>
                <a:gridCol w="2100682"/>
                <a:gridCol w="1328342"/>
              </a:tblGrid>
              <a:tr h="1213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5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5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совокупных </a:t>
                      </a:r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6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госсектора в ВВП, 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Эффективность </a:t>
                      </a:r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управления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Качество регулирования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Контроль 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коррупции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Ливия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84,44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4,78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1,91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0,96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Лесото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64,11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42,58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39,71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63,64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Финляндия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58,26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98,56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98,09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Франция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57,50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89,47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85,17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88,04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Дания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54,60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99,04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97,61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Бельгия</a:t>
                      </a:r>
                      <a:r>
                        <a:rPr lang="en-US" sz="14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54,54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93,30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87,56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91,87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Австрия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53,31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92,82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91,39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89,95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Италия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51,69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67,46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74,64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57,42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Украина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50,95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30,14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28,71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11,96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Швеция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50,62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98,56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99,04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99,04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215082"/>
            <a:ext cx="1218882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solidFill>
                <a:srgbClr val="0D0D0D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solidFill>
                <a:srgbClr val="0D0D0D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solidFill>
                <a:srgbClr val="0D0D0D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solidFill>
                <a:srgbClr val="0D0D0D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solidFill>
                <a:srgbClr val="0D0D0D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solidFill>
                <a:srgbClr val="0D0D0D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solidFill>
                <a:srgbClr val="0D0D0D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solidFill>
                <a:srgbClr val="0D0D0D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solidFill>
                <a:srgbClr val="0D0D0D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МВФ, Всемирный банк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0942" y="6198990"/>
            <a:ext cx="5396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World Bank 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585176" cy="9048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ГМС в России зависит от глобальной экономической политики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285860"/>
            <a:ext cx="107291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400" dirty="0"/>
          </a:p>
          <a:p>
            <a:r>
              <a:rPr lang="ru-RU" sz="2400" dirty="0" smtClean="0"/>
              <a:t>Политика политико-экономических санкций к России </a:t>
            </a:r>
            <a:r>
              <a:rPr lang="ru-RU" sz="2400" dirty="0" smtClean="0">
                <a:solidFill>
                  <a:srgbClr val="FF0000"/>
                </a:solidFill>
              </a:rPr>
              <a:t>доказала</a:t>
            </a:r>
            <a:r>
              <a:rPr lang="ru-RU" sz="24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изменение черт ГМК в условиях глобализации;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сохранение неравномерности развития и противоречий между однотипными </a:t>
            </a:r>
            <a:r>
              <a:rPr lang="en-US" sz="2400" dirty="0" smtClean="0"/>
              <a:t>ES </a:t>
            </a:r>
            <a:r>
              <a:rPr lang="ru-RU" sz="2400" dirty="0" smtClean="0"/>
              <a:t>и</a:t>
            </a:r>
            <a:r>
              <a:rPr lang="en-US" sz="2400" dirty="0" smtClean="0"/>
              <a:t> GES</a:t>
            </a:r>
            <a:r>
              <a:rPr lang="ru-RU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возможность формирования противостоящих группировок глобальных конкурентов;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оппортунизм и ненадежность партнеров;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недобросовестность глобальной конкуренции в условиях ГМК;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стремление к новому переделу мира;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новые формы реализации империалистической политики лидеров глобализации.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05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36628" y="214290"/>
            <a:ext cx="107157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Инвестиционная связь экономики России и мира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160766"/>
              </p:ext>
            </p:extLst>
          </p:nvPr>
        </p:nvGraphicFramePr>
        <p:xfrm>
          <a:off x="1845939" y="1340765"/>
          <a:ext cx="9289032" cy="4944438"/>
        </p:xfrm>
        <a:graphic>
          <a:graphicData uri="http://schemas.openxmlformats.org/drawingml/2006/table">
            <a:tbl>
              <a:tblPr/>
              <a:tblGrid>
                <a:gridCol w="3096344"/>
                <a:gridCol w="3096344"/>
                <a:gridCol w="3096344"/>
              </a:tblGrid>
              <a:tr h="5072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Период</a:t>
                      </a:r>
                      <a:endParaRPr lang="en-US" sz="1400" dirty="0">
                        <a:effectLst/>
                      </a:endParaRPr>
                    </a:p>
                  </a:txBody>
                  <a:tcPr marL="64677" marR="64677" marT="32339" marB="32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Инвестиции в Россию (млрд $)</a:t>
                      </a:r>
                    </a:p>
                  </a:txBody>
                  <a:tcPr marL="64677" marR="64677" marT="32339" marB="32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Инвестиции России за рубеж (млрд $)</a:t>
                      </a:r>
                    </a:p>
                  </a:txBody>
                  <a:tcPr marL="64677" marR="64677" marT="32339" marB="323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I </a:t>
                      </a:r>
                      <a:r>
                        <a:rPr lang="ru-RU" sz="1400">
                          <a:effectLst/>
                        </a:rPr>
                        <a:t>полугодие 2015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4,34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</a:rPr>
                        <a:t>10,25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2014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22,89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56,39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2013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69,2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86,5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2012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50,58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48,82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2011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55,08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66,85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2010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43,17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52,61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2009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36,58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43,28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2008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</a:rPr>
                        <a:t>74,78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55,66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2007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</a:rPr>
                        <a:t>55,87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44,8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2006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</a:rPr>
                        <a:t>37,59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29,99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2005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</a:rPr>
                        <a:t>15,5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17,88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2004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</a:rPr>
                        <a:t>15,44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13,78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2003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</a:rPr>
                        <a:t>7,95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9,72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2002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</a:rPr>
                        <a:t>3,46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3,53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2001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</a:rPr>
                        <a:t>2,75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2,53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2000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</a:rPr>
                        <a:t>2,71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3,17</a:t>
                      </a:r>
                    </a:p>
                  </a:txBody>
                  <a:tcPr marL="134744" marR="134744" marT="26949" marB="269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13892" y="764704"/>
            <a:ext cx="10441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По данным ЦБ РФ. </a:t>
            </a:r>
            <a:r>
              <a:rPr lang="en-US" sz="1200" dirty="0" smtClean="0">
                <a:solidFill>
                  <a:srgbClr val="FF0000"/>
                </a:solidFill>
              </a:rPr>
              <a:t>URL</a:t>
            </a:r>
            <a:r>
              <a:rPr lang="ru-RU" sz="1200" dirty="0" smtClean="0">
                <a:solidFill>
                  <a:srgbClr val="FF0000"/>
                </a:solidFill>
              </a:rPr>
              <a:t>: </a:t>
            </a:r>
            <a:r>
              <a:rPr lang="en-US" sz="1200" dirty="0" smtClean="0">
                <a:solidFill>
                  <a:srgbClr val="FF0000"/>
                </a:solidFill>
              </a:rPr>
              <a:t>https</a:t>
            </a:r>
            <a:r>
              <a:rPr lang="en-US" sz="1200" dirty="0">
                <a:solidFill>
                  <a:srgbClr val="FF0000"/>
                </a:solidFill>
              </a:rPr>
              <a:t>://www.dp.ru/a/2015/10/07/Investicii_Rossii_za_rube/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10629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Какой капитализм построен </a:t>
            </a:r>
            <a:br>
              <a:rPr lang="ru-RU" dirty="0" smtClean="0"/>
            </a:br>
            <a:r>
              <a:rPr lang="ru-RU" dirty="0" smtClean="0"/>
              <a:t>в современной России 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5900" y="1052736"/>
            <a:ext cx="104411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2016 году ФАС </a:t>
            </a:r>
            <a:r>
              <a:rPr lang="ru-RU" sz="2000" dirty="0"/>
              <a:t>заявила о контроле государства над </a:t>
            </a:r>
            <a:r>
              <a:rPr lang="ru-RU" sz="2000" dirty="0">
                <a:solidFill>
                  <a:srgbClr val="FF0000"/>
                </a:solidFill>
              </a:rPr>
              <a:t>70%</a:t>
            </a:r>
            <a:r>
              <a:rPr lang="ru-RU" sz="2000" dirty="0"/>
              <a:t> российской </a:t>
            </a:r>
            <a:r>
              <a:rPr lang="ru-RU" sz="2000" dirty="0" smtClean="0"/>
              <a:t>экономики.</a:t>
            </a:r>
          </a:p>
          <a:p>
            <a:r>
              <a:rPr lang="ru-RU" sz="2000" dirty="0" smtClean="0"/>
              <a:t>Вклад </a:t>
            </a:r>
            <a:r>
              <a:rPr lang="ru-RU" sz="2000" dirty="0"/>
              <a:t>государства и </a:t>
            </a:r>
            <a:r>
              <a:rPr lang="ru-RU" sz="2000" dirty="0" smtClean="0"/>
              <a:t>государственных компаний </a:t>
            </a:r>
            <a:r>
              <a:rPr lang="ru-RU" sz="2000" dirty="0"/>
              <a:t>в ВВП России </a:t>
            </a:r>
            <a:r>
              <a:rPr lang="ru-RU" sz="2000" dirty="0" smtClean="0"/>
              <a:t>за 10 лет вырос </a:t>
            </a:r>
            <a:r>
              <a:rPr lang="ru-RU" sz="2000" dirty="0"/>
              <a:t>с 35% </a:t>
            </a:r>
            <a:r>
              <a:rPr lang="ru-RU" sz="2000" dirty="0" smtClean="0"/>
              <a:t>(2005 г.) </a:t>
            </a:r>
            <a:r>
              <a:rPr lang="ru-RU" sz="2000" dirty="0"/>
              <a:t>до 70% </a:t>
            </a:r>
            <a:r>
              <a:rPr lang="ru-RU" sz="2000" dirty="0" smtClean="0"/>
              <a:t>(2015 г.).</a:t>
            </a:r>
          </a:p>
          <a:p>
            <a:r>
              <a:rPr lang="ru-RU" sz="2000" dirty="0" smtClean="0"/>
              <a:t>Количество </a:t>
            </a:r>
            <a:r>
              <a:rPr lang="ru-RU" sz="2000" dirty="0"/>
              <a:t>государственных и муниципальных предприятий за </a:t>
            </a:r>
            <a:r>
              <a:rPr lang="ru-RU" sz="2000" dirty="0" smtClean="0"/>
              <a:t>2013-2015 гг. возросло в </a:t>
            </a:r>
            <a:r>
              <a:rPr lang="ru-RU" sz="2000" dirty="0" smtClean="0">
                <a:solidFill>
                  <a:srgbClr val="FF0000"/>
                </a:solidFill>
              </a:rPr>
              <a:t>3</a:t>
            </a:r>
            <a:r>
              <a:rPr lang="ru-RU" sz="2000" dirty="0" smtClean="0"/>
              <a:t> раза.</a:t>
            </a:r>
          </a:p>
          <a:p>
            <a:r>
              <a:rPr lang="ru-RU" sz="2000" dirty="0" smtClean="0"/>
              <a:t>В рейтинге </a:t>
            </a:r>
            <a:r>
              <a:rPr lang="ru-RU" sz="2000" dirty="0"/>
              <a:t>РБК </a:t>
            </a:r>
            <a:r>
              <a:rPr lang="ru-RU" sz="2000" dirty="0" smtClean="0"/>
              <a:t>«500 </a:t>
            </a:r>
            <a:r>
              <a:rPr lang="ru-RU" sz="2000" dirty="0"/>
              <a:t>крупнейших компаний </a:t>
            </a:r>
            <a:r>
              <a:rPr lang="ru-RU" sz="2000" dirty="0" smtClean="0"/>
              <a:t>России» </a:t>
            </a:r>
            <a:r>
              <a:rPr lang="ru-RU" sz="2000" dirty="0"/>
              <a:t>доля государственных компаний в совокупной выручке предприятий из этого списка составила </a:t>
            </a:r>
            <a:r>
              <a:rPr lang="ru-RU" sz="2000" dirty="0">
                <a:solidFill>
                  <a:srgbClr val="FF0000"/>
                </a:solidFill>
              </a:rPr>
              <a:t>43,3%</a:t>
            </a:r>
            <a:r>
              <a:rPr lang="ru-RU" sz="2000" dirty="0"/>
              <a:t>. </a:t>
            </a:r>
            <a:endParaRPr lang="ru-RU" sz="2000" dirty="0" smtClean="0"/>
          </a:p>
          <a:p>
            <a:r>
              <a:rPr lang="ru-RU" sz="2000" dirty="0" smtClean="0"/>
              <a:t>Это явно </a:t>
            </a:r>
            <a:r>
              <a:rPr lang="ru-RU" sz="2000" dirty="0" smtClean="0">
                <a:solidFill>
                  <a:srgbClr val="FF0000"/>
                </a:solidFill>
              </a:rPr>
              <a:t>тормозит</a:t>
            </a:r>
            <a:r>
              <a:rPr lang="ru-RU" sz="2000" dirty="0" smtClean="0"/>
              <a:t> рост конкуренции, кластеризации, инноваций, качества предпринимательства, </a:t>
            </a:r>
            <a:r>
              <a:rPr lang="ru-RU" sz="2000" dirty="0" smtClean="0">
                <a:solidFill>
                  <a:srgbClr val="FF0000"/>
                </a:solidFill>
              </a:rPr>
              <a:t>сохраняет</a:t>
            </a:r>
            <a:r>
              <a:rPr lang="ru-RU" sz="2000" dirty="0" smtClean="0"/>
              <a:t> значительную коррупцию и теневую экономику.</a:t>
            </a:r>
          </a:p>
          <a:p>
            <a:endParaRPr lang="ru-RU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38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88640"/>
            <a:ext cx="10585176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ГМС в СССР и ГМК в современной России?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285860"/>
            <a:ext cx="107291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</a:t>
            </a:r>
            <a:r>
              <a:rPr lang="ru-RU" sz="2400" dirty="0"/>
              <a:t>. Шевцова – в России построен "бюрократический капитализм"; </a:t>
            </a:r>
            <a:endParaRPr lang="ru-RU" sz="2400" dirty="0" smtClean="0"/>
          </a:p>
          <a:p>
            <a:r>
              <a:rPr lang="ru-RU" sz="2400" dirty="0" smtClean="0"/>
              <a:t>Г</a:t>
            </a:r>
            <a:r>
              <a:rPr lang="ru-RU" sz="2400" dirty="0"/>
              <a:t>. Явлинский убежден, что в России "периферийный капитализм", </a:t>
            </a:r>
            <a:endParaRPr lang="ru-RU" sz="2400" dirty="0" smtClean="0"/>
          </a:p>
          <a:p>
            <a:r>
              <a:rPr lang="ru-RU" sz="2400" dirty="0" smtClean="0"/>
              <a:t>П</a:t>
            </a:r>
            <a:r>
              <a:rPr lang="ru-RU" sz="2400" dirty="0"/>
              <a:t>. Басанец – "бандитский капитализм"; </a:t>
            </a:r>
            <a:endParaRPr lang="ru-RU" sz="2400" dirty="0" smtClean="0"/>
          </a:p>
          <a:p>
            <a:r>
              <a:rPr lang="ru-RU" sz="2400" dirty="0" smtClean="0"/>
              <a:t>Д</a:t>
            </a:r>
            <a:r>
              <a:rPr lang="ru-RU" sz="2400" dirty="0"/>
              <a:t>. Медведев – "административный капитализм"; </a:t>
            </a:r>
            <a:endParaRPr lang="ru-RU" sz="2400" dirty="0" smtClean="0"/>
          </a:p>
          <a:p>
            <a:r>
              <a:rPr lang="ru-RU" sz="2400" dirty="0" smtClean="0"/>
              <a:t>В</a:t>
            </a:r>
            <a:r>
              <a:rPr lang="ru-RU" sz="2400" dirty="0"/>
              <a:t>. Цымбурский – "экспортно-сырьевой капитализм"; </a:t>
            </a:r>
            <a:endParaRPr lang="ru-RU" sz="2400" dirty="0" smtClean="0"/>
          </a:p>
          <a:p>
            <a:r>
              <a:rPr lang="ru-RU" sz="2400" dirty="0" smtClean="0"/>
              <a:t>Маслов </a:t>
            </a:r>
            <a:r>
              <a:rPr lang="ru-RU" sz="2400" dirty="0"/>
              <a:t>А. – "номенклатурный </a:t>
            </a:r>
            <a:r>
              <a:rPr lang="ru-RU" sz="2400" dirty="0" smtClean="0"/>
              <a:t>капитализм«;</a:t>
            </a:r>
          </a:p>
          <a:p>
            <a:r>
              <a:rPr lang="ru-RU" sz="2400" dirty="0"/>
              <a:t>А. Чубайс, Г. Греф, Р. Шайхутдинов убеждены, что формируется "государственный </a:t>
            </a:r>
            <a:r>
              <a:rPr lang="ru-RU" sz="2400" dirty="0" smtClean="0"/>
              <a:t>капитализм«. </a:t>
            </a:r>
            <a:endParaRPr lang="ru-RU" sz="2400" dirty="0"/>
          </a:p>
          <a:p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Революция изменила тип </a:t>
            </a:r>
            <a:r>
              <a:rPr lang="en-US" sz="2400" b="1" dirty="0" smtClean="0">
                <a:solidFill>
                  <a:srgbClr val="FF0000"/>
                </a:solidFill>
              </a:rPr>
              <a:t>ES</a:t>
            </a:r>
            <a:r>
              <a:rPr lang="ru-RU" sz="2400" b="1" dirty="0" smtClean="0">
                <a:solidFill>
                  <a:srgbClr val="FF0000"/>
                </a:solidFill>
              </a:rPr>
              <a:t>, но не изменила ее класс, что привело к инволюции и возврату на магистральный тренд эволюции </a:t>
            </a:r>
            <a:r>
              <a:rPr lang="en-US" sz="2400" b="1" dirty="0" smtClean="0">
                <a:solidFill>
                  <a:srgbClr val="FF0000"/>
                </a:solidFill>
              </a:rPr>
              <a:t>GES</a:t>
            </a:r>
            <a:r>
              <a:rPr lang="ru-RU" sz="2400" b="1" dirty="0" smtClean="0">
                <a:solidFill>
                  <a:srgbClr val="FF0000"/>
                </a:solidFill>
              </a:rPr>
              <a:t>.  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Может, все же следует принять, что при инволюции </a:t>
            </a:r>
            <a:r>
              <a:rPr lang="en-US" sz="2400" b="1" dirty="0" smtClean="0">
                <a:solidFill>
                  <a:srgbClr val="FF0000"/>
                </a:solidFill>
              </a:rPr>
              <a:t>ES </a:t>
            </a:r>
            <a:r>
              <a:rPr lang="ru-RU" sz="2400" b="1" dirty="0">
                <a:solidFill>
                  <a:srgbClr val="FF0000"/>
                </a:solidFill>
              </a:rPr>
              <a:t>неизбежно </a:t>
            </a:r>
            <a:r>
              <a:rPr lang="ru-RU" sz="2400" b="1" dirty="0" smtClean="0">
                <a:solidFill>
                  <a:srgbClr val="FF0000"/>
                </a:solidFill>
              </a:rPr>
              <a:t>вновь вернуться к ГМК и </a:t>
            </a:r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ru-RU" sz="2400" b="1" dirty="0" smtClean="0">
                <a:solidFill>
                  <a:srgbClr val="FF0000"/>
                </a:solidFill>
              </a:rPr>
              <a:t>догонять</a:t>
            </a:r>
            <a:r>
              <a:rPr lang="en-US" sz="2400" b="1" dirty="0" smtClean="0">
                <a:solidFill>
                  <a:srgbClr val="FF0000"/>
                </a:solidFill>
              </a:rPr>
              <a:t>”</a:t>
            </a:r>
            <a:r>
              <a:rPr lang="ru-RU" sz="2400" b="1" dirty="0" smtClean="0">
                <a:solidFill>
                  <a:srgbClr val="FF0000"/>
                </a:solidFill>
              </a:rPr>
              <a:t> продвинутые страны?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1072919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Нужна </a:t>
            </a:r>
            <a:r>
              <a:rPr lang="ru-RU" dirty="0" smtClean="0">
                <a:solidFill>
                  <a:srgbClr val="FF0000"/>
                </a:solidFill>
              </a:rPr>
              <a:t>программа исследования </a:t>
            </a:r>
            <a:r>
              <a:rPr lang="ru-RU" dirty="0" smtClean="0"/>
              <a:t>ГМК в России и мире на современном этапе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124744"/>
            <a:ext cx="107291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Исследования ГМК как специального объекта </a:t>
            </a:r>
            <a:r>
              <a:rPr lang="ru-RU" sz="2000" dirty="0" smtClean="0"/>
              <a:t>целесообразно продолжить по </a:t>
            </a:r>
            <a:r>
              <a:rPr lang="ru-RU" sz="2000" dirty="0"/>
              <a:t>следующим </a:t>
            </a:r>
            <a:r>
              <a:rPr lang="ru-RU" sz="2000" dirty="0" smtClean="0"/>
              <a:t>направлениям: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системность и многообразие ГМК </a:t>
            </a:r>
            <a:r>
              <a:rPr lang="ru-RU" sz="2000" dirty="0"/>
              <a:t>(специфика отношений между государством и монополиями в </a:t>
            </a:r>
            <a:r>
              <a:rPr lang="ru-RU" sz="2000" dirty="0" smtClean="0"/>
              <a:t>России и других странах);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общемонополистическая </a:t>
            </a:r>
            <a:r>
              <a:rPr lang="ru-RU" sz="2000" dirty="0"/>
              <a:t>государственная собственность (</a:t>
            </a:r>
            <a:r>
              <a:rPr lang="ru-RU" sz="2000" dirty="0" smtClean="0"/>
              <a:t>государственный сектор </a:t>
            </a:r>
            <a:r>
              <a:rPr lang="ru-RU" sz="2000" dirty="0"/>
              <a:t>в </a:t>
            </a:r>
            <a:r>
              <a:rPr lang="ru-RU" sz="2000" dirty="0" smtClean="0"/>
              <a:t>экономике, государственные корпорации);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государство </a:t>
            </a:r>
            <a:r>
              <a:rPr lang="ru-RU" sz="2000" dirty="0"/>
              <a:t>и товарное обращение (</a:t>
            </a:r>
            <a:r>
              <a:rPr lang="ru-RU" sz="2000" dirty="0" smtClean="0"/>
              <a:t>государственный заказ</a:t>
            </a:r>
            <a:r>
              <a:rPr lang="ru-RU" sz="2000" dirty="0"/>
              <a:t>, регулирование потребительского рынка</a:t>
            </a:r>
            <a:r>
              <a:rPr lang="ru-RU" sz="2000" dirty="0" smtClean="0"/>
              <a:t>);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оборонно-промышленный комплекс (особый случай госзаказа);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государство и капиталовложения (прямые инвестиции, дотации, льготы, субсидии, субвенции, гарантии, кредиты, залоги и т.п.);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государственное </a:t>
            </a:r>
            <a:r>
              <a:rPr lang="ru-RU" sz="2000" dirty="0"/>
              <a:t>регулирование и программирование </a:t>
            </a:r>
            <a:r>
              <a:rPr lang="ru-RU" sz="2000" dirty="0" smtClean="0"/>
              <a:t>(краткосрочные планы, среднесрочные государственные проекты и программы, долгосрочные стратегии и программы);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государство-монополистическое участие и вмешательство </a:t>
            </a:r>
            <a:r>
              <a:rPr lang="ru-RU" sz="2000" dirty="0"/>
              <a:t>во внешнеэкономическую </a:t>
            </a:r>
            <a:r>
              <a:rPr lang="ru-RU" sz="2000" dirty="0" smtClean="0"/>
              <a:t>деятельность;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межгосударственная </a:t>
            </a:r>
            <a:r>
              <a:rPr lang="ru-RU" sz="2000" dirty="0"/>
              <a:t>экономическая </a:t>
            </a:r>
            <a:r>
              <a:rPr lang="ru-RU" sz="2000" dirty="0" smtClean="0"/>
              <a:t>интеграция (ЕС, ЕАЭС, БРИКС, ШОС, СНГ…).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854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585176" cy="8877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/>
              <a:t>Расширение теории </a:t>
            </a:r>
            <a:r>
              <a:rPr lang="en-US" altLang="ru-RU" dirty="0"/>
              <a:t>GES</a:t>
            </a:r>
            <a:r>
              <a:rPr lang="ru-RU" altLang="ru-RU" dirty="0"/>
              <a:t> </a:t>
            </a:r>
            <a:br>
              <a:rPr lang="ru-RU" altLang="ru-RU" dirty="0"/>
            </a:br>
            <a:r>
              <a:rPr lang="ru-RU" altLang="ru-RU" dirty="0"/>
              <a:t>многомерно и </a:t>
            </a:r>
            <a:r>
              <a:rPr lang="ru-RU" altLang="ru-RU" dirty="0" smtClean="0"/>
              <a:t>противоречиво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5900" y="1556792"/>
            <a:ext cx="10369152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ru-RU" altLang="ru-RU" sz="2000" b="1" dirty="0">
                <a:cs typeface="Arial" pitchFamily="34" charset="0"/>
              </a:rPr>
              <a:t>Кризис </a:t>
            </a:r>
            <a:r>
              <a:rPr lang="ru-RU" altLang="ru-RU" sz="2000" dirty="0">
                <a:cs typeface="Arial" pitchFamily="34" charset="0"/>
              </a:rPr>
              <a:t>двухуровневого строения курса экономической теории: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en-US" altLang="ru-RU" sz="2000" dirty="0">
                <a:cs typeface="Arial" pitchFamily="34" charset="0"/>
              </a:rPr>
              <a:t>         </a:t>
            </a:r>
            <a:r>
              <a:rPr lang="en-US" altLang="ru-RU" sz="2400" b="1" dirty="0">
                <a:solidFill>
                  <a:srgbClr val="FF0000"/>
                </a:solidFill>
                <a:cs typeface="Arial" pitchFamily="34" charset="0"/>
              </a:rPr>
              <a:t>Economics</a:t>
            </a:r>
            <a:r>
              <a:rPr lang="ru-RU" altLang="ru-RU" sz="2400" b="1" dirty="0">
                <a:solidFill>
                  <a:srgbClr val="FF0000"/>
                </a:solidFill>
                <a:cs typeface="Arial" pitchFamily="34" charset="0"/>
              </a:rPr>
              <a:t> =</a:t>
            </a:r>
            <a:r>
              <a:rPr lang="en-US" altLang="ru-RU" sz="2400" b="1" dirty="0">
                <a:solidFill>
                  <a:srgbClr val="FF0000"/>
                </a:solidFill>
                <a:cs typeface="Arial" pitchFamily="34" charset="0"/>
              </a:rPr>
              <a:t> microeconomic + Macroeconomic</a:t>
            </a:r>
            <a:r>
              <a:rPr lang="ru-RU" altLang="ru-RU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altLang="ru-RU" sz="2400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en-US" altLang="ru-RU" sz="2000" dirty="0">
                <a:cs typeface="Arial" pitchFamily="34" charset="0"/>
              </a:rPr>
              <a:t> …</a:t>
            </a:r>
            <a:r>
              <a:rPr lang="ru-RU" altLang="ru-RU" dirty="0">
                <a:cs typeface="Arial" pitchFamily="34" charset="0"/>
              </a:rPr>
              <a:t>→</a:t>
            </a:r>
            <a:r>
              <a:rPr lang="en-US" altLang="ru-RU" dirty="0">
                <a:cs typeface="Arial" pitchFamily="34" charset="0"/>
              </a:rPr>
              <a:t> </a:t>
            </a:r>
            <a:r>
              <a:rPr lang="ru-RU" altLang="ru-RU" dirty="0">
                <a:cs typeface="Arial" pitchFamily="34" charset="0"/>
              </a:rPr>
              <a:t>1830 (</a:t>
            </a:r>
            <a:r>
              <a:rPr lang="en-US" altLang="ru-RU" b="1" dirty="0">
                <a:cs typeface="Arial" pitchFamily="34" charset="0"/>
              </a:rPr>
              <a:t>m</a:t>
            </a:r>
            <a:r>
              <a:rPr lang="ru-RU" altLang="ru-RU" dirty="0">
                <a:cs typeface="Arial" pitchFamily="34" charset="0"/>
              </a:rPr>
              <a:t>) → 1930 (</a:t>
            </a:r>
            <a:r>
              <a:rPr lang="en-US" altLang="ru-RU" b="1" dirty="0">
                <a:cs typeface="Arial" pitchFamily="34" charset="0"/>
              </a:rPr>
              <a:t>M</a:t>
            </a:r>
            <a:r>
              <a:rPr lang="ru-RU" altLang="ru-RU" dirty="0">
                <a:cs typeface="Arial" pitchFamily="34" charset="0"/>
              </a:rPr>
              <a:t>) → 1960 (</a:t>
            </a:r>
            <a:r>
              <a:rPr lang="en-US" altLang="ru-RU" b="1" dirty="0">
                <a:cs typeface="Arial" pitchFamily="34" charset="0"/>
              </a:rPr>
              <a:t>E</a:t>
            </a:r>
            <a:r>
              <a:rPr lang="ru-RU" altLang="ru-RU" dirty="0">
                <a:cs typeface="Arial" pitchFamily="34" charset="0"/>
              </a:rPr>
              <a:t>) → 1990 (</a:t>
            </a:r>
            <a:r>
              <a:rPr lang="en-US" altLang="ru-RU" b="1" dirty="0" err="1">
                <a:cs typeface="Arial" pitchFamily="34" charset="0"/>
              </a:rPr>
              <a:t>Ee</a:t>
            </a:r>
            <a:r>
              <a:rPr lang="ru-RU" altLang="ru-RU" dirty="0">
                <a:cs typeface="Arial" pitchFamily="34" charset="0"/>
              </a:rPr>
              <a:t>) →</a:t>
            </a:r>
            <a:r>
              <a:rPr lang="en-US" altLang="ru-RU" dirty="0">
                <a:cs typeface="Arial" pitchFamily="34" charset="0"/>
              </a:rPr>
              <a:t>…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</a:pPr>
            <a:endParaRPr lang="ru-RU" altLang="ru-RU" dirty="0"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ru-RU" altLang="ru-RU" sz="2000" dirty="0">
                <a:cs typeface="Arial" pitchFamily="34" charset="0"/>
              </a:rPr>
              <a:t>Отдельные аспекты</a:t>
            </a:r>
            <a:r>
              <a:rPr lang="en-US" altLang="ru-RU" sz="2000" dirty="0">
                <a:cs typeface="Arial" pitchFamily="34" charset="0"/>
              </a:rPr>
              <a:t> </a:t>
            </a:r>
            <a:r>
              <a:rPr lang="ru-RU" altLang="ru-RU" sz="2000" dirty="0">
                <a:cs typeface="Arial" pitchFamily="34" charset="0"/>
              </a:rPr>
              <a:t>продвижения в понимании расширения </a:t>
            </a:r>
            <a:r>
              <a:rPr lang="en-US" altLang="ru-RU" dirty="0">
                <a:cs typeface="Arial" pitchFamily="34" charset="0"/>
              </a:rPr>
              <a:t>GES</a:t>
            </a:r>
            <a:r>
              <a:rPr lang="ru-RU" altLang="ru-RU" dirty="0">
                <a:cs typeface="Arial" pitchFamily="34" charset="0"/>
              </a:rPr>
              <a:t> </a:t>
            </a:r>
            <a:r>
              <a:rPr lang="ru-RU" altLang="ru-RU" sz="2000" dirty="0">
                <a:cs typeface="Arial" pitchFamily="34" charset="0"/>
              </a:rPr>
              <a:t>разработали:</a:t>
            </a:r>
            <a:r>
              <a:rPr lang="ru-RU" altLang="ru-RU" dirty="0">
                <a:cs typeface="Arial" pitchFamily="34" charset="0"/>
              </a:rPr>
              <a:t> </a:t>
            </a:r>
            <a:endParaRPr lang="en-US" altLang="ru-RU" dirty="0"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en-US" altLang="ru-RU" sz="2000" b="1" dirty="0">
                <a:cs typeface="Arial" pitchFamily="34" charset="0"/>
              </a:rPr>
              <a:t>K. Arrow, P. Crugman, E. Andersen, K. Dopfer,</a:t>
            </a:r>
            <a:r>
              <a:rPr lang="ru-RU" altLang="ru-RU" sz="2000" b="1" dirty="0">
                <a:cs typeface="Arial" pitchFamily="34" charset="0"/>
              </a:rPr>
              <a:t> </a:t>
            </a:r>
            <a:r>
              <a:rPr lang="en-US" altLang="ru-RU" sz="2000" b="1" dirty="0">
                <a:cs typeface="Arial" pitchFamily="34" charset="0"/>
              </a:rPr>
              <a:t>G. Kleiner, N. Luhmann, V. Nee, M. Porter… </a:t>
            </a:r>
            <a:endParaRPr lang="ru-RU" altLang="ru-RU" sz="2000" b="1" dirty="0"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</a:pPr>
            <a:endParaRPr lang="en-US" altLang="ru-RU" sz="2000" b="1" dirty="0"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en-US" altLang="ru-RU" sz="2000" b="1" dirty="0">
                <a:cs typeface="Arial" pitchFamily="34" charset="0"/>
              </a:rPr>
              <a:t>Journal “</a:t>
            </a:r>
            <a:r>
              <a:rPr lang="en-US" altLang="ru-RU" sz="2000" dirty="0">
                <a:cs typeface="Arial" pitchFamily="34" charset="0"/>
              </a:rPr>
              <a:t>Evolutionary economics”; </a:t>
            </a:r>
            <a:r>
              <a:rPr lang="en-US" altLang="ru-RU" sz="2000" b="1" dirty="0">
                <a:cs typeface="Arial" pitchFamily="34" charset="0"/>
              </a:rPr>
              <a:t>Center</a:t>
            </a:r>
            <a:r>
              <a:rPr lang="en-US" altLang="ru-RU" sz="2000" dirty="0">
                <a:cs typeface="Arial" pitchFamily="34" charset="0"/>
              </a:rPr>
              <a:t> of Evolutionary economics IE RAS; </a:t>
            </a:r>
            <a:r>
              <a:rPr lang="en-US" altLang="ru-RU" sz="2000" b="1" dirty="0">
                <a:cs typeface="Arial" pitchFamily="34" charset="0"/>
              </a:rPr>
              <a:t>International </a:t>
            </a:r>
            <a:r>
              <a:rPr lang="en-US" altLang="ru-RU" sz="2000" dirty="0">
                <a:cs typeface="Arial" pitchFamily="34" charset="0"/>
              </a:rPr>
              <a:t>S</a:t>
            </a:r>
            <a:r>
              <a:rPr lang="ru-RU" altLang="ru-RU" sz="2000" dirty="0">
                <a:cs typeface="Arial" pitchFamily="34" charset="0"/>
              </a:rPr>
              <a:t>у</a:t>
            </a:r>
            <a:r>
              <a:rPr lang="en-US" altLang="ru-RU" sz="2000" dirty="0">
                <a:cs typeface="Arial" pitchFamily="34" charset="0"/>
              </a:rPr>
              <a:t>mposium of Evolutionary economics in Russia (</a:t>
            </a:r>
            <a:r>
              <a:rPr lang="en-US" altLang="ru-RU" sz="2000" dirty="0" smtClean="0">
                <a:cs typeface="Arial" pitchFamily="34" charset="0"/>
              </a:rPr>
              <a:t>2017 </a:t>
            </a:r>
            <a:r>
              <a:rPr lang="en-US" altLang="ru-RU" sz="2000" dirty="0">
                <a:cs typeface="Arial" pitchFamily="34" charset="0"/>
              </a:rPr>
              <a:t>– </a:t>
            </a:r>
            <a:r>
              <a:rPr lang="en-US" altLang="ru-RU" sz="2000" dirty="0" smtClean="0">
                <a:cs typeface="Arial" pitchFamily="34" charset="0"/>
              </a:rPr>
              <a:t>XI, </a:t>
            </a:r>
            <a:r>
              <a:rPr lang="en-US" altLang="ru-RU" sz="2000" dirty="0">
                <a:cs typeface="Arial" pitchFamily="34" charset="0"/>
              </a:rPr>
              <a:t>RAS).</a:t>
            </a:r>
            <a:r>
              <a:rPr lang="en-US" altLang="ru-RU" sz="2000" b="1" dirty="0">
                <a:cs typeface="Arial" pitchFamily="34" charset="0"/>
              </a:rPr>
              <a:t>      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</a:pPr>
            <a:endParaRPr lang="en-US" altLang="ru-RU" sz="2000" b="1" dirty="0"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en-US" altLang="ru-RU" b="1" dirty="0">
                <a:cs typeface="Arial" pitchFamily="34" charset="0"/>
              </a:rPr>
              <a:t>       </a:t>
            </a:r>
            <a:r>
              <a:rPr lang="en-US" altLang="ru-RU" sz="2400" b="1" dirty="0">
                <a:solidFill>
                  <a:srgbClr val="FF0000"/>
                </a:solidFill>
                <a:cs typeface="Arial" pitchFamily="34" charset="0"/>
              </a:rPr>
              <a:t>Evolutionary economics &gt; Economics</a:t>
            </a:r>
            <a:r>
              <a:rPr lang="ru-RU" altLang="ru-RU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ru-RU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56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285728"/>
            <a:ext cx="10585176" cy="785818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34775"/>
              </p:ext>
            </p:extLst>
          </p:nvPr>
        </p:nvGraphicFramePr>
        <p:xfrm>
          <a:off x="1701925" y="1268760"/>
          <a:ext cx="9793088" cy="5584787"/>
        </p:xfrm>
        <a:graphic>
          <a:graphicData uri="http://schemas.openxmlformats.org/drawingml/2006/table">
            <a:tbl>
              <a:tblPr/>
              <a:tblGrid>
                <a:gridCol w="1188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2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3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8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727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81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8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Уровень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Иерархия строения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хозяйства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200" b="1" i="1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Возможность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взаимодействия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 различии участников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Уровень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Иерархия строения науки </a:t>
                      </a:r>
                      <a:r>
                        <a:rPr lang="en-US" sz="1200" b="1" i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200" b="1" i="1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Аспекты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эволюции наук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(EP</a:t>
                      </a: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Система и парадигма хозяйства (домен 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крайне редко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Система и парадигма хозяйства (домен)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(EC</a:t>
                      </a: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Царство и концепция хозяйства (класс)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очень редко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Царство и концепция хозяйства (класс)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Филогенез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(ET</a:t>
                      </a: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Строй хозяйства (тип)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редко 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Тип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(строй) хозяйства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EB)</a:t>
                      </a:r>
                      <a:endParaRPr lang="ru-RU" sz="1200" b="1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Сфера, отрасль хозяйства (род)</a:t>
                      </a:r>
                      <a:endParaRPr lang="ru-RU" sz="1200" b="1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эпизодически</a:t>
                      </a:r>
                      <a:endParaRPr lang="ru-RU" sz="12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Род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(сфера, группа) хозяйства</a:t>
                      </a:r>
                      <a:endParaRPr lang="ru-RU" sz="12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8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(EF)</a:t>
                      </a:r>
                      <a:endParaRPr lang="ru-RU" sz="1200" b="1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Фирма, комплекс предприятий, производств (семейство)</a:t>
                      </a:r>
                      <a:endParaRPr lang="ru-RU" sz="12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спорадически</a:t>
                      </a:r>
                      <a:endParaRPr lang="ru-RU" sz="12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Фирма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комплекс предприятий, производств)</a:t>
                      </a:r>
                      <a:endParaRPr lang="ru-RU" sz="12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        ←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(EP)</a:t>
                      </a:r>
                      <a:endParaRPr lang="ru-RU" sz="1200" b="1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Производство, дело, предприятие </a:t>
                      </a:r>
                      <a:r>
                        <a:rPr lang="ru-RU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(вид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  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периодически</a:t>
                      </a:r>
                      <a:endParaRPr lang="ru-RU" sz="12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Производство, дело, предприятия (вид)  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2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(ED)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Раздел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отдел, секция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часто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Раздел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отдел, секция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0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EG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Группа производства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очень часто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Тема исследования, обучения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Онтогенез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38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Направление, мода производства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крайне часто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Направление исследования, обучения</a:t>
                      </a: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13892" y="100470"/>
            <a:ext cx="10441160" cy="1020019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Иерархия</a:t>
            </a:r>
            <a:r>
              <a:rPr lang="ru-RU" sz="3200" dirty="0" smtClean="0">
                <a:solidFill>
                  <a:srgbClr val="B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структуры 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интенсивности эволюционного взаимодействия в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GES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241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81000"/>
            <a:ext cx="10729192" cy="815752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 от масштаба и эффект от уровня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571612"/>
            <a:ext cx="10729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Эффект от масштаба экономической системы, предложенный А. Маршаллом в рамках концепции </a:t>
            </a:r>
            <a:r>
              <a:rPr lang="en-US" sz="2400" dirty="0" smtClean="0"/>
              <a:t>GES </a:t>
            </a:r>
            <a:r>
              <a:rPr lang="ru-RU" sz="2400" dirty="0" smtClean="0"/>
              <a:t>в парадигме  эволюционной экономики </a:t>
            </a:r>
            <a:r>
              <a:rPr lang="en-US" sz="2400" dirty="0" smtClean="0"/>
              <a:t> </a:t>
            </a:r>
            <a:r>
              <a:rPr lang="ru-RU" sz="2400" dirty="0" smtClean="0"/>
              <a:t>следует дополнить эффектом от уровня структуры</a:t>
            </a:r>
            <a:r>
              <a:rPr lang="en-US" sz="2400" dirty="0" smtClean="0"/>
              <a:t> GES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Мощность и масштаб распространения изменений в </a:t>
            </a:r>
            <a:r>
              <a:rPr lang="en-US" sz="2400" dirty="0" smtClean="0"/>
              <a:t>GES</a:t>
            </a:r>
            <a:r>
              <a:rPr lang="ru-RU" sz="2400" dirty="0" smtClean="0"/>
              <a:t> явно зависит от уровня их возникновения, что выражается в величинах издержек и эффектов на разных уровнях ее иерархии.</a:t>
            </a:r>
          </a:p>
          <a:p>
            <a:endParaRPr lang="ru-RU" sz="2400" dirty="0"/>
          </a:p>
          <a:p>
            <a:r>
              <a:rPr lang="ru-RU" sz="2400" dirty="0" smtClean="0"/>
              <a:t>Революция на уровне типа </a:t>
            </a:r>
            <a:r>
              <a:rPr lang="en-US" sz="2400" dirty="0" smtClean="0"/>
              <a:t>ES</a:t>
            </a:r>
            <a:r>
              <a:rPr lang="ru-RU" sz="2400" dirty="0" smtClean="0"/>
              <a:t> не может стать революцией на уровне класса </a:t>
            </a:r>
            <a:r>
              <a:rPr lang="en-US" sz="2400" dirty="0" smtClean="0"/>
              <a:t>ES.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36628" y="214290"/>
            <a:ext cx="107157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определения требуют уточнения </a:t>
            </a:r>
            <a:endParaRPr lang="ru-RU" sz="32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36628" y="1214422"/>
            <a:ext cx="10715700" cy="535785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Эволюция</a:t>
            </a:r>
            <a:r>
              <a:rPr lang="ru-RU" sz="2000" dirty="0" smtClean="0"/>
              <a:t> </a:t>
            </a:r>
            <a:r>
              <a:rPr lang="en-US" sz="2000" dirty="0" smtClean="0"/>
              <a:t>–</a:t>
            </a:r>
            <a:r>
              <a:rPr lang="ru-RU" sz="2000" dirty="0" smtClean="0"/>
              <a:t> закономерный процесс последовательного </a:t>
            </a:r>
            <a:r>
              <a:rPr lang="ru-RU" sz="2000" b="1" dirty="0" smtClean="0"/>
              <a:t>развертывания</a:t>
            </a:r>
            <a:r>
              <a:rPr lang="ru-RU" sz="2000" dirty="0" smtClean="0"/>
              <a:t> устойчивой системы посредством необратимых и невоспроизводимых  инноваций ранее не свойственных ей.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Революция</a:t>
            </a:r>
            <a:r>
              <a:rPr lang="ru-RU" sz="2000" b="1" dirty="0" smtClean="0"/>
              <a:t> </a:t>
            </a:r>
            <a:r>
              <a:rPr lang="en-US" sz="2000" dirty="0" smtClean="0"/>
              <a:t>–</a:t>
            </a:r>
            <a:r>
              <a:rPr lang="ru-RU" sz="2000" dirty="0" smtClean="0"/>
              <a:t> закономерный процесс непоследовательного </a:t>
            </a:r>
            <a:r>
              <a:rPr lang="ru-RU" sz="2000" b="1" dirty="0" smtClean="0"/>
              <a:t>перевертывания</a:t>
            </a:r>
            <a:r>
              <a:rPr lang="ru-RU" sz="2000" dirty="0" smtClean="0"/>
              <a:t> неустойчивой системы  посредством обратимых, но невоспроизводимых инноваций противоположных ранее свойственным ей. 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Инволюция</a:t>
            </a:r>
            <a:r>
              <a:rPr lang="ru-RU" sz="2000" dirty="0" smtClean="0"/>
              <a:t> </a:t>
            </a:r>
            <a:r>
              <a:rPr lang="en-US" sz="2000" dirty="0" smtClean="0"/>
              <a:t>–</a:t>
            </a:r>
            <a:r>
              <a:rPr lang="ru-RU" sz="2000" dirty="0" smtClean="0"/>
              <a:t>  закономерный процесс последовательного </a:t>
            </a:r>
            <a:r>
              <a:rPr lang="ru-RU" sz="2000" b="1" dirty="0" smtClean="0"/>
              <a:t>свертывания </a:t>
            </a:r>
            <a:r>
              <a:rPr lang="ru-RU" sz="2000" dirty="0" smtClean="0"/>
              <a:t>неустойчивой </a:t>
            </a:r>
            <a:r>
              <a:rPr lang="ru-RU" sz="2000" dirty="0"/>
              <a:t>системы </a:t>
            </a:r>
            <a:r>
              <a:rPr lang="ru-RU" sz="2000" dirty="0" smtClean="0"/>
              <a:t>из </a:t>
            </a:r>
            <a:r>
              <a:rPr lang="ru-RU" sz="2000" dirty="0"/>
              <a:t>гипертрофированного состояния посредством </a:t>
            </a:r>
            <a:r>
              <a:rPr lang="ru-RU" sz="2000" dirty="0" smtClean="0"/>
              <a:t>необратимых</a:t>
            </a:r>
            <a:r>
              <a:rPr lang="ru-RU" sz="2000" dirty="0"/>
              <a:t>, но воспроизводимых инноваций </a:t>
            </a:r>
            <a:r>
              <a:rPr lang="ru-RU" sz="2000" dirty="0" smtClean="0"/>
              <a:t>с возвращением  к ранее свойственному ей 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Деволюция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–</a:t>
            </a:r>
            <a:r>
              <a:rPr lang="ru-RU" sz="2000" dirty="0" smtClean="0">
                <a:solidFill>
                  <a:srgbClr val="FF0000"/>
                </a:solidFill>
              </a:rPr>
              <a:t> закономерный процесс последовательного иерархического развертывания </a:t>
            </a:r>
            <a:r>
              <a:rPr lang="ru-RU" sz="2000" dirty="0" smtClean="0"/>
              <a:t>устойчивой системы при возрастании ее сложности посредством обратимых и воспроизводимых инноваций свойственных ей. </a:t>
            </a: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285728"/>
            <a:ext cx="10729192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Критериальная матрица форм развития</a:t>
            </a:r>
            <a:r>
              <a:rPr lang="en-US" sz="3200" dirty="0" smtClean="0"/>
              <a:t> </a:t>
            </a:r>
            <a:r>
              <a:rPr lang="ru-RU" sz="3200" dirty="0" smtClean="0"/>
              <a:t>в</a:t>
            </a:r>
            <a:r>
              <a:rPr lang="en-US" sz="3200" dirty="0" smtClean="0"/>
              <a:t> GES</a:t>
            </a:r>
            <a:r>
              <a:rPr lang="ru-RU" sz="3200" dirty="0" smtClean="0"/>
              <a:t>  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691470"/>
              </p:ext>
            </p:extLst>
          </p:nvPr>
        </p:nvGraphicFramePr>
        <p:xfrm>
          <a:off x="1879569" y="1571613"/>
          <a:ext cx="9644130" cy="4476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3214710"/>
                <a:gridCol w="3214710"/>
              </a:tblGrid>
              <a:tr h="171451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Необратима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Обратима</a:t>
                      </a:r>
                      <a:endParaRPr lang="ru-RU" dirty="0"/>
                    </a:p>
                  </a:txBody>
                  <a:tcPr/>
                </a:tc>
              </a:tr>
              <a:tr h="1381134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Невоспроизводима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b="1" dirty="0" smtClean="0"/>
                        <a:t>Эволюция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Революция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81134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Воспроизводима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Инволюция</a:t>
                      </a:r>
                      <a:endParaRPr lang="ru-RU" sz="24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Деволюция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Waves_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Рабочий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5D940B-4F8D-4CC4-9A97-C00F7BCD0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океанскими волнами (широкоэкранный формат)</Template>
  <TotalTime>0</TotalTime>
  <Words>3619</Words>
  <Application>Microsoft Office PowerPoint</Application>
  <PresentationFormat>Произвольный</PresentationFormat>
  <Paragraphs>703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OceanWaves_16x9</vt:lpstr>
      <vt:lpstr>Революция  в контексте парадигмы эволюционной экономики  </vt:lpstr>
      <vt:lpstr>Можно ли рассматривать революцию в контексте общей эволюции GES?</vt:lpstr>
      <vt:lpstr>Надо ли осмысливать революции теоретически?</vt:lpstr>
      <vt:lpstr>Необходимость эволюционного подхода в GES</vt:lpstr>
      <vt:lpstr>Расширение теории GES  многомерно и противоречиво</vt:lpstr>
      <vt:lpstr>                       </vt:lpstr>
      <vt:lpstr>Эффект от масштаба и эффект от уровня</vt:lpstr>
      <vt:lpstr>Основные определения требуют уточнения </vt:lpstr>
      <vt:lpstr>Критериальная матрица форм развития в GES  </vt:lpstr>
      <vt:lpstr>Издержки революции: типы и виды</vt:lpstr>
      <vt:lpstr>ГМК как «преддверие» социализма?</vt:lpstr>
      <vt:lpstr>Закон «отрицания отрицания» в эволюции ЭС </vt:lpstr>
      <vt:lpstr>Революция как «точка» бифуркации в эволюции ES </vt:lpstr>
      <vt:lpstr>Революция и бифуркация в тренде GES</vt:lpstr>
      <vt:lpstr>Можно ли заранее выбрать время революции ?</vt:lpstr>
      <vt:lpstr>Специфика восхождения и нисхождения в динамике ES</vt:lpstr>
      <vt:lpstr>Неравномерность эволюции общества и экономики </vt:lpstr>
      <vt:lpstr>Цикличность функционирования и развития GES по закону «отрицания отрицания»</vt:lpstr>
      <vt:lpstr>Революционное отклонение от тренда развития GES по закону «отрицания отрицания» в России</vt:lpstr>
      <vt:lpstr>Теория трансформационного спада в ES </vt:lpstr>
      <vt:lpstr>Трансформационный спад революций 2017 года</vt:lpstr>
      <vt:lpstr>Волны (циклы) Кондратьева в GES XIX-XX веков</vt:lpstr>
      <vt:lpstr>Глобальная динамика инновационных и деловых циклов  M. Hirooka. Journal of Evolutionary Economics, Volume 13, Number 5, December 2003</vt:lpstr>
      <vt:lpstr>Эффекты революции в ЭС России:  трансформационный спад и рост </vt:lpstr>
      <vt:lpstr>Трансформационный спад инволюции 1990-х годов</vt:lpstr>
      <vt:lpstr>Теория ГМК В.И. Ленина</vt:lpstr>
      <vt:lpstr>Характеристика ГМС: виноват ли К. Маркс?</vt:lpstr>
      <vt:lpstr>Неизбежность роста ГМС после революции в России</vt:lpstr>
      <vt:lpstr>Неравномерность развития ГМК</vt:lpstr>
      <vt:lpstr>Неравномерность современного развития GES</vt:lpstr>
      <vt:lpstr>Что происходит в эпоху ГМК и глобализации?</vt:lpstr>
      <vt:lpstr>ГМС в СССР и ГМК в современной России?</vt:lpstr>
      <vt:lpstr>  Эволюция расходов государства в США (XX-XXI вв.) http://www.anewconstitution.us/anewconstitution/US_Economic_History/Entries/2011/10/2_The_Armey_Curve.html</vt:lpstr>
      <vt:lpstr>Кривая Р. Армея (R. Armey) динамики  расходов государства</vt:lpstr>
      <vt:lpstr>           ГМК: Вложения и социальные трансферты государства Мировая экономика и международные отношения. – 2001. – № 1. – С. 11.</vt:lpstr>
      <vt:lpstr>  Рост расходов государства при ГМК  Доля государственных расходов в ВВП стран  за 1950-2015 гг., %</vt:lpstr>
      <vt:lpstr>Государственные расходы стран в % от ВВП ( в среднем за 2004-2007 годы) https://www.gov.uk/government/publications/ukti-inward-investment-report-2014-to-2015/ukti-inward-investment-report-2014-to-2015-online-viewing</vt:lpstr>
      <vt:lpstr>Foreign Direct Investment  https://www.gov.uk/government/publications/ukti-inward-investment-report-2014-to-2015/ukti-inward-investment-report-2014-to-2015-online-viewing</vt:lpstr>
      <vt:lpstr>Соотношение реального роста ВВП и государственных расходов (1998-2009 гг.)</vt:lpstr>
      <vt:lpstr> Различия влияния расходов государства на экономику (2010 году)  См.: Кудров В. Международные экономические сопоставления и проблемы инновационного развития. – М.: ЮСТИЦИНФОРМ. – 2011. </vt:lpstr>
      <vt:lpstr>ГМС в России зависит от глобальной экономической политики</vt:lpstr>
      <vt:lpstr>Инвестиционная связь экономики России и мира</vt:lpstr>
      <vt:lpstr>Какой капитализм построен  в современной России ?</vt:lpstr>
      <vt:lpstr>ГМС в СССР и ГМК в современной России?</vt:lpstr>
      <vt:lpstr>Нужна программа исследования ГМК в России и мире на современном этапе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2017-08-19T13:18:35Z</dcterms:created>
  <dcterms:modified xsi:type="dcterms:W3CDTF">2017-09-14T04:39:49Z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