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sldIdLst>
    <p:sldId id="256" r:id="rId4"/>
    <p:sldId id="279" r:id="rId5"/>
    <p:sldId id="274" r:id="rId6"/>
    <p:sldId id="260" r:id="rId7"/>
    <p:sldId id="276" r:id="rId8"/>
    <p:sldId id="275" r:id="rId9"/>
    <p:sldId id="278" r:id="rId10"/>
    <p:sldId id="273" r:id="rId11"/>
  </p:sldIdLst>
  <p:sldSz cx="12192000" cy="6858000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64" d="100"/>
          <a:sy n="64" d="100"/>
        </p:scale>
        <p:origin x="30" y="-10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3234908136482939E-2"/>
          <c:y val="3.8845465052101485E-2"/>
          <c:w val="0.94348006770892767"/>
          <c:h val="0.6784352970197478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Число дошкольных образовательных учреждений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General</c:formatCode>
                <c:ptCount val="1"/>
                <c:pt idx="0">
                  <c:v>12.5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Численность детей, чел.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General</c:formatCode>
                <c:ptCount val="1"/>
                <c:pt idx="0">
                  <c:v>111.8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Число образовательных школ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spPr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Лист1!$D$2</c:f>
              <c:numCache>
                <c:formatCode>General</c:formatCode>
                <c:ptCount val="1"/>
                <c:pt idx="0">
                  <c:v>-5.8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Число учащихся в общеоразовательных школах, чел.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dLbls>
            <c:spPr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Лист1!$E$2</c:f>
              <c:numCache>
                <c:formatCode>General</c:formatCode>
                <c:ptCount val="1"/>
                <c:pt idx="0">
                  <c:v>1.4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Число учителей в общеобразовательных школах, чел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  <a:sp3d/>
          </c:spPr>
          <c:invertIfNegative val="0"/>
          <c:dLbls>
            <c:spPr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Лист1!$F$2</c:f>
              <c:numCache>
                <c:formatCode>General</c:formatCode>
                <c:ptCount val="1"/>
                <c:pt idx="0">
                  <c:v>7.8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Численность студентов в средних, спец.учреждениях, чел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  <a:sp3d/>
          </c:spPr>
          <c:invertIfNegative val="0"/>
          <c:dLbls>
            <c:spPr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Лист1!$G$2</c:f>
              <c:numCache>
                <c:formatCode>General</c:formatCode>
                <c:ptCount val="1"/>
                <c:pt idx="0">
                  <c:v>6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Число преподавателей в них, чел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Лист1!$H$2</c:f>
              <c:numCache>
                <c:formatCode>General</c:formatCode>
                <c:ptCount val="1"/>
                <c:pt idx="0">
                  <c:v>-3.5</c:v>
                </c:pt>
              </c:numCache>
            </c:numRef>
          </c:val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Выпущено специалистов из средних учебных заведений, чел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Лист1!$I$2</c:f>
              <c:numCache>
                <c:formatCode>General</c:formatCode>
                <c:ptCount val="1"/>
                <c:pt idx="0">
                  <c:v>7.7</c:v>
                </c:pt>
              </c:numCache>
            </c:numRef>
          </c:val>
        </c:ser>
        <c:ser>
          <c:idx val="8"/>
          <c:order val="8"/>
          <c:tx>
            <c:strRef>
              <c:f>Лист1!$J$1</c:f>
              <c:strCache>
                <c:ptCount val="1"/>
                <c:pt idx="0">
                  <c:v>Численность студентов в ВУЗах, чел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Лист1!$J$2</c:f>
              <c:numCache>
                <c:formatCode>General</c:formatCode>
                <c:ptCount val="1"/>
                <c:pt idx="0">
                  <c:v>-5.9</c:v>
                </c:pt>
              </c:numCache>
            </c:numRef>
          </c:val>
        </c:ser>
        <c:ser>
          <c:idx val="9"/>
          <c:order val="9"/>
          <c:tx>
            <c:strRef>
              <c:f>Лист1!$K$1</c:f>
              <c:strCache>
                <c:ptCount val="1"/>
                <c:pt idx="0">
                  <c:v>Число преподавателей в ВУЗах, чел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Лист1!$K$2</c:f>
              <c:numCache>
                <c:formatCode>General</c:formatCode>
                <c:ptCount val="1"/>
                <c:pt idx="0">
                  <c:v>-10.6</c:v>
                </c:pt>
              </c:numCache>
            </c:numRef>
          </c:val>
        </c:ser>
        <c:ser>
          <c:idx val="10"/>
          <c:order val="10"/>
          <c:tx>
            <c:strRef>
              <c:f>Лист1!$L$1</c:f>
              <c:strCache>
                <c:ptCount val="1"/>
                <c:pt idx="0">
                  <c:v>Принято студентов в ВУЗах, чел</c:v>
                </c:pt>
              </c:strCache>
            </c:strRef>
          </c:tx>
          <c:spPr>
            <a:solidFill>
              <a:schemeClr val="accent5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Лист1!$L$2</c:f>
              <c:numCache>
                <c:formatCode>General</c:formatCode>
                <c:ptCount val="1"/>
                <c:pt idx="0">
                  <c:v>8.4</c:v>
                </c:pt>
              </c:numCache>
            </c:numRef>
          </c:val>
        </c:ser>
        <c:ser>
          <c:idx val="11"/>
          <c:order val="11"/>
          <c:tx>
            <c:strRef>
              <c:f>Лист1!$M$1</c:f>
              <c:strCache>
                <c:ptCount val="1"/>
                <c:pt idx="0">
                  <c:v>Выпущено специолистов из ВУЗов, чел</c:v>
                </c:pt>
              </c:strCache>
            </c:strRef>
          </c:tx>
          <c:spPr>
            <a:solidFill>
              <a:schemeClr val="accent6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Лист1!$M$2</c:f>
              <c:numCache>
                <c:formatCode>General</c:formatCode>
                <c:ptCount val="1"/>
                <c:pt idx="0">
                  <c:v>38.5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0355328"/>
        <c:axId val="40356864"/>
        <c:axId val="0"/>
      </c:bar3DChart>
      <c:catAx>
        <c:axId val="403553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0356864"/>
        <c:crosses val="autoZero"/>
        <c:auto val="1"/>
        <c:lblAlgn val="ctr"/>
        <c:lblOffset val="100"/>
        <c:noMultiLvlLbl val="0"/>
      </c:catAx>
      <c:valAx>
        <c:axId val="403568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03553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4.2277663661607519E-2"/>
          <c:y val="0.74926167370790486"/>
          <c:w val="0.93476834417436949"/>
          <c:h val="0.2352364984688221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spPr>
              <a:solidFill>
                <a:schemeClr val="accent1">
                  <a:lumMod val="60000"/>
                  <a:lumOff val="40000"/>
                </a:schemeClr>
              </a:soli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General</c:formatCode>
                <c:ptCount val="1"/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Столбец2</c:v>
                </c:pt>
              </c:strCache>
            </c:strRef>
          </c:tx>
          <c:invertIfNegative val="0"/>
          <c:dLbls>
            <c:spPr>
              <a:solidFill>
                <a:schemeClr val="accent1">
                  <a:lumMod val="60000"/>
                  <a:lumOff val="40000"/>
                </a:schemeClr>
              </a:soli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General</c:formatCode>
                <c:ptCount val="1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доля населения моложе трудоспособного возраста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600" dirty="0"/>
                      <a:t>-7,98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chemeClr val="accent1">
                  <a:lumMod val="60000"/>
                  <a:lumOff val="40000"/>
                </a:schemeClr>
              </a:soli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Лист1!$D$2</c:f>
              <c:numCache>
                <c:formatCode>General</c:formatCode>
                <c:ptCount val="1"/>
                <c:pt idx="0">
                  <c:v>-7.98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Столбец3</c:v>
                </c:pt>
              </c:strCache>
            </c:strRef>
          </c:tx>
          <c:invertIfNegative val="0"/>
          <c:dLbls>
            <c:spPr>
              <a:solidFill>
                <a:schemeClr val="accent1">
                  <a:lumMod val="60000"/>
                  <a:lumOff val="40000"/>
                </a:schemeClr>
              </a:soli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Лист1!$E$2</c:f>
              <c:numCache>
                <c:formatCode>General</c:formatCode>
                <c:ptCount val="1"/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доля трудоспособного населения в общей численности населения</c:v>
                </c:pt>
              </c:strCache>
            </c:strRef>
          </c:tx>
          <c:invertIfNegative val="0"/>
          <c:dLbls>
            <c:spPr>
              <a:solidFill>
                <a:schemeClr val="accent1">
                  <a:lumMod val="60000"/>
                  <a:lumOff val="40000"/>
                </a:schemeClr>
              </a:solidFill>
            </c:spPr>
            <c:txPr>
              <a:bodyPr/>
              <a:lstStyle/>
              <a:p>
                <a:pPr>
                  <a:defRPr sz="18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Лист1!$F$2</c:f>
              <c:numCache>
                <c:formatCode>General</c:formatCode>
                <c:ptCount val="1"/>
                <c:pt idx="0">
                  <c:v>7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Столбец4</c:v>
                </c:pt>
              </c:strCache>
            </c:strRef>
          </c:tx>
          <c:invertIfNegative val="0"/>
          <c:dLbls>
            <c:spPr>
              <a:solidFill>
                <a:schemeClr val="accent1">
                  <a:lumMod val="60000"/>
                  <a:lumOff val="40000"/>
                </a:schemeClr>
              </a:soli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Лист1!$G$2</c:f>
              <c:numCache>
                <c:formatCode>General</c:formatCode>
                <c:ptCount val="1"/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доля населения старше трудоспособного возраста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3381320645734066E-3"/>
                  <c:y val="1.0701565525540403E-16"/>
                </c:manualLayout>
              </c:layout>
              <c:spPr>
                <a:solidFill>
                  <a:schemeClr val="accent1">
                    <a:lumMod val="60000"/>
                    <a:lumOff val="40000"/>
                  </a:schemeClr>
                </a:solidFill>
              </c:spPr>
              <c:txPr>
                <a:bodyPr/>
                <a:lstStyle/>
                <a:p>
                  <a:pPr>
                    <a:defRPr sz="1800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chemeClr val="accent1">
                  <a:lumMod val="60000"/>
                  <a:lumOff val="40000"/>
                </a:schemeClr>
              </a:soli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Лист1!$H$2</c:f>
              <c:numCache>
                <c:formatCode>General</c:formatCode>
                <c:ptCount val="1"/>
                <c:pt idx="0">
                  <c:v>-9.23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0426112"/>
        <c:axId val="40702336"/>
        <c:axId val="0"/>
      </c:bar3DChart>
      <c:catAx>
        <c:axId val="404261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40702336"/>
        <c:crosses val="autoZero"/>
        <c:auto val="1"/>
        <c:lblAlgn val="ctr"/>
        <c:lblOffset val="100"/>
        <c:noMultiLvlLbl val="0"/>
      </c:catAx>
      <c:valAx>
        <c:axId val="407023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0426112"/>
        <c:crosses val="autoZero"/>
        <c:crossBetween val="between"/>
      </c:valAx>
    </c:plotArea>
    <c:legend>
      <c:legendPos val="r"/>
      <c:legendEntry>
        <c:idx val="0"/>
        <c:delete val="1"/>
      </c:legendEntry>
      <c:legendEntry>
        <c:idx val="1"/>
        <c:delete val="1"/>
      </c:legendEntry>
      <c:legendEntry>
        <c:idx val="3"/>
        <c:delete val="1"/>
      </c:legendEntry>
      <c:legendEntry>
        <c:idx val="5"/>
        <c:delete val="1"/>
      </c:legendEntry>
      <c:layout>
        <c:manualLayout>
          <c:xMode val="edge"/>
          <c:yMode val="edge"/>
          <c:x val="0.6800198549296258"/>
          <c:y val="0.13210580285879883"/>
          <c:w val="0.31195135268293372"/>
          <c:h val="0.67157825937677096"/>
        </c:manualLayout>
      </c:layout>
      <c:overlay val="0"/>
      <c:txPr>
        <a:bodyPr/>
        <a:lstStyle/>
        <a:p>
          <a:pPr>
            <a:defRPr sz="14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2946859903381644E-2"/>
          <c:y val="0.13532297422080289"/>
          <c:w val="0.71714671535623264"/>
          <c:h val="0.8325719583263814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социсследование 2015 г</c:v>
                </c:pt>
              </c:strCache>
            </c:strRef>
          </c:tx>
          <c:explosion val="28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Лист1!$A$2:$A$5</c:f>
              <c:strCache>
                <c:ptCount val="4"/>
                <c:pt idx="0">
                  <c:v>среднее</c:v>
                </c:pt>
                <c:pt idx="1">
                  <c:v>среднее специальное</c:v>
                </c:pt>
                <c:pt idx="2">
                  <c:v>незаконченное высшее</c:v>
                </c:pt>
                <c:pt idx="3">
                  <c:v>высшее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52.2</c:v>
                </c:pt>
                <c:pt idx="1">
                  <c:v>15</c:v>
                </c:pt>
                <c:pt idx="2">
                  <c:v>7</c:v>
                </c:pt>
                <c:pt idx="3">
                  <c:v>24.4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Численность врачей на 10000 населения</c:v>
                </c:pt>
              </c:strCache>
            </c:strRef>
          </c:tx>
          <c:invertIfNegative val="0"/>
          <c:dLbls>
            <c:spPr>
              <a:solidFill>
                <a:schemeClr val="accent1">
                  <a:lumMod val="60000"/>
                  <a:lumOff val="40000"/>
                </a:schemeClr>
              </a:solidFill>
            </c:spPr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Лист1!$A$2:$A$3</c:f>
              <c:numCache>
                <c:formatCode>General</c:formatCode>
                <c:ptCount val="2"/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14.5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Численность среднего медицинского персонала на 10000 населения</c:v>
                </c:pt>
              </c:strCache>
            </c:strRef>
          </c:tx>
          <c:invertIfNegative val="0"/>
          <c:dLbls>
            <c:spPr>
              <a:solidFill>
                <a:schemeClr val="accent1">
                  <a:lumMod val="60000"/>
                  <a:lumOff val="40000"/>
                </a:schemeClr>
              </a:solidFill>
            </c:spPr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Лист1!$A$2:$A$3</c:f>
              <c:numCache>
                <c:formatCode>General</c:formatCode>
                <c:ptCount val="2"/>
              </c:numCache>
            </c:num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4.5999999999999996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Численность больничных учреждений</c:v>
                </c:pt>
              </c:strCache>
            </c:strRef>
          </c:tx>
          <c:invertIfNegative val="0"/>
          <c:dLbls>
            <c:spPr>
              <a:solidFill>
                <a:schemeClr val="accent1">
                  <a:lumMod val="60000"/>
                  <a:lumOff val="40000"/>
                </a:schemeClr>
              </a:solidFill>
            </c:spPr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Лист1!$A$2:$A$3</c:f>
              <c:numCache>
                <c:formatCode>General</c:formatCode>
                <c:ptCount val="2"/>
              </c:numCache>
            </c:num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26.3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Численность коек на 10000 населения </c:v>
                </c:pt>
              </c:strCache>
            </c:strRef>
          </c:tx>
          <c:invertIfNegative val="0"/>
          <c:dLbls>
            <c:spPr>
              <a:solidFill>
                <a:schemeClr val="accent1">
                  <a:lumMod val="60000"/>
                  <a:lumOff val="40000"/>
                </a:schemeClr>
              </a:solidFill>
            </c:spPr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Лист1!$A$2:$A$3</c:f>
              <c:numCache>
                <c:formatCode>General</c:formatCode>
                <c:ptCount val="2"/>
              </c:numCache>
            </c:numRef>
          </c:cat>
          <c:val>
            <c:numRef>
              <c:f>Лист1!$E$2:$E$3</c:f>
              <c:numCache>
                <c:formatCode>General</c:formatCode>
                <c:ptCount val="2"/>
                <c:pt idx="0">
                  <c:v>4.4000000000000004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0643968"/>
        <c:axId val="40666240"/>
        <c:axId val="0"/>
      </c:bar3DChart>
      <c:catAx>
        <c:axId val="406439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40666240"/>
        <c:crosses val="autoZero"/>
        <c:auto val="1"/>
        <c:lblAlgn val="ctr"/>
        <c:lblOffset val="100"/>
        <c:noMultiLvlLbl val="0"/>
      </c:catAx>
      <c:valAx>
        <c:axId val="406662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0643968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6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6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6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16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69590884019932298"/>
          <c:y val="6.6947453863616196E-2"/>
          <c:w val="0.30046797139487996"/>
          <c:h val="0.76978966009995076"/>
        </c:manualLayout>
      </c:layout>
      <c:overlay val="0"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6CA2C-42E2-4DC9-AF99-F4AB2C52D5C3}" type="datetimeFigureOut">
              <a:rPr lang="ru-RU" smtClean="0"/>
              <a:t>15.09.2017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DE3B8-D700-44AF-AA2E-1290BC2A07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8557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6CA2C-42E2-4DC9-AF99-F4AB2C52D5C3}" type="datetimeFigureOut">
              <a:rPr lang="ru-RU" smtClean="0"/>
              <a:t>15.09.2017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DE3B8-D700-44AF-AA2E-1290BC2A07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2806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6CA2C-42E2-4DC9-AF99-F4AB2C52D5C3}" type="datetimeFigureOut">
              <a:rPr lang="ru-RU" smtClean="0"/>
              <a:t>15.09.2017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DE3B8-D700-44AF-AA2E-1290BC2A07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96452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6CA2C-42E2-4DC9-AF99-F4AB2C52D5C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15.09.2017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DE3B8-D700-44AF-AA2E-1290BC2A07E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32996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6CA2C-42E2-4DC9-AF99-F4AB2C52D5C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15.09.2017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DE3B8-D700-44AF-AA2E-1290BC2A07E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76984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6CA2C-42E2-4DC9-AF99-F4AB2C52D5C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15.09.2017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DE3B8-D700-44AF-AA2E-1290BC2A07E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18145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6CA2C-42E2-4DC9-AF99-F4AB2C52D5C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15.09.2017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DE3B8-D700-44AF-AA2E-1290BC2A07E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08389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6CA2C-42E2-4DC9-AF99-F4AB2C52D5C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15.09.2017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DE3B8-D700-44AF-AA2E-1290BC2A07E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1274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6CA2C-42E2-4DC9-AF99-F4AB2C52D5C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15.09.2017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DE3B8-D700-44AF-AA2E-1290BC2A07E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04445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6CA2C-42E2-4DC9-AF99-F4AB2C52D5C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15.09.2017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DE3B8-D700-44AF-AA2E-1290BC2A07E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831167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6CA2C-42E2-4DC9-AF99-F4AB2C52D5C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15.09.2017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DE3B8-D700-44AF-AA2E-1290BC2A07E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2521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6CA2C-42E2-4DC9-AF99-F4AB2C52D5C3}" type="datetimeFigureOut">
              <a:rPr lang="ru-RU" smtClean="0"/>
              <a:t>15.09.2017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DE3B8-D700-44AF-AA2E-1290BC2A07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370846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6CA2C-42E2-4DC9-AF99-F4AB2C52D5C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15.09.2017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DE3B8-D700-44AF-AA2E-1290BC2A07E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324956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6CA2C-42E2-4DC9-AF99-F4AB2C52D5C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15.09.2017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DE3B8-D700-44AF-AA2E-1290BC2A07E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941393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6CA2C-42E2-4DC9-AF99-F4AB2C52D5C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15.09.2017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DE3B8-D700-44AF-AA2E-1290BC2A07E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118307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6CA2C-42E2-4DC9-AF99-F4AB2C52D5C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15.09.2017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DE3B8-D700-44AF-AA2E-1290BC2A07E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682496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6CA2C-42E2-4DC9-AF99-F4AB2C52D5C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15.09.2017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DE3B8-D700-44AF-AA2E-1290BC2A07E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690668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6CA2C-42E2-4DC9-AF99-F4AB2C52D5C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15.09.2017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DE3B8-D700-44AF-AA2E-1290BC2A07E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305237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6CA2C-42E2-4DC9-AF99-F4AB2C52D5C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15.09.2017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DE3B8-D700-44AF-AA2E-1290BC2A07E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740473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6CA2C-42E2-4DC9-AF99-F4AB2C52D5C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15.09.2017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DE3B8-D700-44AF-AA2E-1290BC2A07E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36401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6CA2C-42E2-4DC9-AF99-F4AB2C52D5C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15.09.2017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DE3B8-D700-44AF-AA2E-1290BC2A07E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08448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6CA2C-42E2-4DC9-AF99-F4AB2C52D5C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15.09.2017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DE3B8-D700-44AF-AA2E-1290BC2A07E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1118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6CA2C-42E2-4DC9-AF99-F4AB2C52D5C3}" type="datetimeFigureOut">
              <a:rPr lang="ru-RU" smtClean="0"/>
              <a:t>15.09.2017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DE3B8-D700-44AF-AA2E-1290BC2A07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19920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6CA2C-42E2-4DC9-AF99-F4AB2C52D5C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15.09.2017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DE3B8-D700-44AF-AA2E-1290BC2A07E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780232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6CA2C-42E2-4DC9-AF99-F4AB2C52D5C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15.09.2017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DE3B8-D700-44AF-AA2E-1290BC2A07E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427779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6CA2C-42E2-4DC9-AF99-F4AB2C52D5C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15.09.2017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DE3B8-D700-44AF-AA2E-1290BC2A07E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084260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6CA2C-42E2-4DC9-AF99-F4AB2C52D5C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15.09.2017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DE3B8-D700-44AF-AA2E-1290BC2A07E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7180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6CA2C-42E2-4DC9-AF99-F4AB2C52D5C3}" type="datetimeFigureOut">
              <a:rPr lang="ru-RU" smtClean="0"/>
              <a:t>15.09.2017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DE3B8-D700-44AF-AA2E-1290BC2A07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8235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6CA2C-42E2-4DC9-AF99-F4AB2C52D5C3}" type="datetimeFigureOut">
              <a:rPr lang="ru-RU" smtClean="0"/>
              <a:t>15.09.2017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DE3B8-D700-44AF-AA2E-1290BC2A07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0005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6CA2C-42E2-4DC9-AF99-F4AB2C52D5C3}" type="datetimeFigureOut">
              <a:rPr lang="ru-RU" smtClean="0"/>
              <a:t>15.09.2017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DE3B8-D700-44AF-AA2E-1290BC2A07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2814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6CA2C-42E2-4DC9-AF99-F4AB2C52D5C3}" type="datetimeFigureOut">
              <a:rPr lang="ru-RU" smtClean="0"/>
              <a:t>15.09.2017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DE3B8-D700-44AF-AA2E-1290BC2A07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3093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6CA2C-42E2-4DC9-AF99-F4AB2C52D5C3}" type="datetimeFigureOut">
              <a:rPr lang="ru-RU" smtClean="0"/>
              <a:t>15.09.2017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DE3B8-D700-44AF-AA2E-1290BC2A07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1922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6CA2C-42E2-4DC9-AF99-F4AB2C52D5C3}" type="datetimeFigureOut">
              <a:rPr lang="ru-RU" smtClean="0"/>
              <a:t>15.09.2017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DE3B8-D700-44AF-AA2E-1290BC2A07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2597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36CA2C-42E2-4DC9-AF99-F4AB2C52D5C3}" type="datetimeFigureOut">
              <a:rPr lang="ru-RU" smtClean="0"/>
              <a:t>15.09.2017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6DE3B8-D700-44AF-AA2E-1290BC2A07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4007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36CA2C-42E2-4DC9-AF99-F4AB2C52D5C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15.09.2017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6DE3B8-D700-44AF-AA2E-1290BC2A07E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7474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36CA2C-42E2-4DC9-AF99-F4AB2C52D5C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15.09.2017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6DE3B8-D700-44AF-AA2E-1290BC2A07E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7838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379413"/>
            <a:ext cx="9144000" cy="2387600"/>
          </a:xfrm>
        </p:spPr>
        <p:txBody>
          <a:bodyPr>
            <a:normAutofit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6" name="Горизонтальный свиток 5"/>
          <p:cNvSpPr/>
          <p:nvPr/>
        </p:nvSpPr>
        <p:spPr>
          <a:xfrm>
            <a:off x="961697" y="-39249"/>
            <a:ext cx="10405241" cy="6645001"/>
          </a:xfrm>
          <a:prstGeom prst="horizontalScroll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90000"/>
              </a:lnSpc>
              <a:spcBef>
                <a:spcPts val="1000"/>
              </a:spcBef>
            </a:pPr>
            <a:r>
              <a:rPr lang="ru-RU" sz="2600" b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СОСТОЯНИЕ ЧЕЛОВЕЧЕСКОГО КАПИТАЛА В РЕСПУБЛИКЕ АБХАЗИЯ И ЕГО ВЛИЯНИЕ НА УРОВЕНЬ СОЦИАЛЬНО-ЭКОНОМИЧЕСКОГО РАЗВИТИЯ</a:t>
            </a:r>
          </a:p>
          <a:p>
            <a:pPr lvl="0" algn="ctr">
              <a:lnSpc>
                <a:spcPct val="90000"/>
              </a:lnSpc>
              <a:spcBef>
                <a:spcPts val="1000"/>
              </a:spcBef>
            </a:pPr>
            <a:endParaRPr lang="ru-RU" sz="2600" b="1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>
              <a:lnSpc>
                <a:spcPct val="90000"/>
              </a:lnSpc>
              <a:spcBef>
                <a:spcPts val="1000"/>
              </a:spcBef>
            </a:pPr>
            <a:endParaRPr lang="ru-RU" sz="260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>
              <a:lnSpc>
                <a:spcPct val="90000"/>
              </a:lnSpc>
              <a:spcBef>
                <a:spcPts val="1000"/>
              </a:spcBef>
            </a:pPr>
            <a:r>
              <a:rPr lang="ru-RU" sz="2600">
                <a:solidFill>
                  <a:prstClr val="black"/>
                </a:solidFill>
              </a:rPr>
              <a:t> </a:t>
            </a:r>
          </a:p>
          <a:p>
            <a:pPr lvl="0" indent="449580" algn="r">
              <a:lnSpc>
                <a:spcPct val="115000"/>
              </a:lnSpc>
              <a:spcBef>
                <a:spcPts val="1000"/>
              </a:spcBef>
            </a:pPr>
            <a:r>
              <a:rPr lang="ru-RU" sz="260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Амичба Лиана Арнольдовна</a:t>
            </a:r>
            <a:endParaRPr lang="ru-RU" sz="190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indent="449580" algn="r">
              <a:lnSpc>
                <a:spcPct val="115000"/>
              </a:lnSpc>
              <a:spcBef>
                <a:spcPts val="1000"/>
              </a:spcBef>
            </a:pPr>
            <a:r>
              <a:rPr lang="ru-RU" sz="2600" i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90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indent="449580" algn="r">
              <a:lnSpc>
                <a:spcPct val="115000"/>
              </a:lnSpc>
              <a:spcBef>
                <a:spcPts val="1000"/>
              </a:spcBef>
            </a:pPr>
            <a:r>
              <a:rPr lang="ru-RU" sz="2600" i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Абхазский Государственный Университет</a:t>
            </a:r>
            <a:endParaRPr lang="ru-RU" sz="19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67026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58941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Показатели, определяющие характеристики человеческого капитала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 уровень образования;</a:t>
            </a:r>
          </a:p>
          <a:p>
            <a:r>
              <a:rPr lang="ru-RU" dirty="0" smtClean="0"/>
              <a:t>уровень квалификации;</a:t>
            </a:r>
            <a:endParaRPr lang="ru-RU" dirty="0"/>
          </a:p>
          <a:p>
            <a:r>
              <a:rPr lang="ru-RU" dirty="0"/>
              <a:t>уровень здоровья населения и состояние сферы здравоохранения;</a:t>
            </a:r>
          </a:p>
          <a:p>
            <a:r>
              <a:rPr lang="ru-RU" dirty="0"/>
              <a:t>- мотивация к труду (объем и структура денежных доходов населения, уровень производительности </a:t>
            </a:r>
            <a:r>
              <a:rPr lang="ru-RU" dirty="0" smtClean="0"/>
              <a:t>труда).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51980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7386" y="144408"/>
            <a:ext cx="10515600" cy="754226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Темп прироста показателей сферы образования Республики Абхазия (2015/2008гг.), %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7" name="Объект 1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0771952"/>
              </p:ext>
            </p:extLst>
          </p:nvPr>
        </p:nvGraphicFramePr>
        <p:xfrm>
          <a:off x="394138" y="898634"/>
          <a:ext cx="10978712" cy="57037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740285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Изменение возрастного состава Республики Абхазия (2015/2008 гг.),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758190"/>
              </p:ext>
            </p:extLst>
          </p:nvPr>
        </p:nvGraphicFramePr>
        <p:xfrm>
          <a:off x="1324303" y="1825625"/>
          <a:ext cx="9490842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266047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Образовательный уровень трудоспособного населения Абхазии, %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431220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992478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Темпы прироста основных показателей </a:t>
            </a: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 сферы здравоохранения Республики </a:t>
            </a:r>
            <a:r>
              <a:rPr lang="ru-RU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Абхазия, %</a:t>
            </a:r>
            <a:endParaRPr lang="ru-RU" sz="2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3130671"/>
              </p:ext>
            </p:extLst>
          </p:nvPr>
        </p:nvGraphicFramePr>
        <p:xfrm>
          <a:off x="914400" y="1825625"/>
          <a:ext cx="1094282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443288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Динамика среднемесячной заработной платы и производительности труда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0755074"/>
              </p:ext>
            </p:extLst>
          </p:nvPr>
        </p:nvGraphicFramePr>
        <p:xfrm>
          <a:off x="838200" y="1825625"/>
          <a:ext cx="10515600" cy="350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97530"/>
                <a:gridCol w="2260270"/>
                <a:gridCol w="2628900"/>
                <a:gridCol w="26289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Показатели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2008 г. 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2015 г. 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Темпы прироста,%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Численность</a:t>
                      </a: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занятых в экономике, тыс. чел.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35,4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42,2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19,2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ВВП, млрд.</a:t>
                      </a: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руб.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15,7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28,5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81,5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Среднемесячная заработная плата,</a:t>
                      </a: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руб.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5107,3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9056,0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77,3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Производительность труда,</a:t>
                      </a: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тыс. </a:t>
                      </a:r>
                      <a:r>
                        <a:rPr lang="ru-RU" sz="2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руб</a:t>
                      </a: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/чел. (ВВП/</a:t>
                      </a:r>
                      <a:r>
                        <a:rPr lang="ru-RU" sz="2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числ</a:t>
                      </a: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. занятых)</a:t>
                      </a:r>
                    </a:p>
                    <a:p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443,0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674,1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52,2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49258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Горизонтальный свиток 5"/>
          <p:cNvSpPr/>
          <p:nvPr/>
        </p:nvSpPr>
        <p:spPr>
          <a:xfrm>
            <a:off x="1513490" y="157656"/>
            <a:ext cx="8607972" cy="6369269"/>
          </a:xfrm>
          <a:prstGeom prst="horizontalScroll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</a:t>
            </a:r>
            <a:endParaRPr lang="ru-RU" sz="5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15134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429</TotalTime>
  <Words>158</Words>
  <Application>Microsoft Office PowerPoint</Application>
  <PresentationFormat>Произвольный</PresentationFormat>
  <Paragraphs>53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8</vt:i4>
      </vt:variant>
    </vt:vector>
  </HeadingPairs>
  <TitlesOfParts>
    <vt:vector size="11" baseType="lpstr">
      <vt:lpstr>Тема Office</vt:lpstr>
      <vt:lpstr>1_Тема Office</vt:lpstr>
      <vt:lpstr>2_Тема Office</vt:lpstr>
      <vt:lpstr> </vt:lpstr>
      <vt:lpstr>Показатели, определяющие характеристики человеческого капитала</vt:lpstr>
      <vt:lpstr>Темп прироста показателей сферы образования Республики Абхазия (2015/2008гг.), %</vt:lpstr>
      <vt:lpstr>Изменение возрастного состава Республики Абхазия (2015/2008 гг.), %</vt:lpstr>
      <vt:lpstr>Образовательный уровень трудоспособного населения Абхазии, %</vt:lpstr>
      <vt:lpstr>Темпы прироста основных показателей развития сферы здравоохранения Республики Абхазия, %</vt:lpstr>
      <vt:lpstr>Динамика среднемесячной заработной платы и производительности труда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Admin</dc:creator>
  <cp:lastModifiedBy>User</cp:lastModifiedBy>
  <cp:revision>44</cp:revision>
  <cp:lastPrinted>2017-09-08T13:28:27Z</cp:lastPrinted>
  <dcterms:created xsi:type="dcterms:W3CDTF">2017-09-06T09:38:00Z</dcterms:created>
  <dcterms:modified xsi:type="dcterms:W3CDTF">2017-09-15T06:40:33Z</dcterms:modified>
</cp:coreProperties>
</file>