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slideLayouts/slideLayout27.xml" ContentType="application/vnd.openxmlformats-officedocument.presentationml.slideLayout+xml"/>
  <Override PartName="/ppt/slideLayouts/slideLayout28.xml" ContentType="application/vnd.openxmlformats-officedocument.presentationml.slideLayout+xml"/>
  <Override PartName="/ppt/slideLayouts/slideLayout29.xml" ContentType="application/vnd.openxmlformats-officedocument.presentationml.slideLayout+xml"/>
  <Override PartName="/ppt/slideLayouts/slideLayout30.xml" ContentType="application/vnd.openxmlformats-officedocument.presentationml.slideLayout+xml"/>
  <Override PartName="/ppt/slideLayouts/slideLayout31.xml" ContentType="application/vnd.openxmlformats-officedocument.presentationml.slideLayout+xml"/>
  <Override PartName="/ppt/slideLayouts/slideLayout32.xml" ContentType="application/vnd.openxmlformats-officedocument.presentationml.slideLayout+xml"/>
  <Override PartName="/ppt/slideLayouts/slideLayout33.xml" ContentType="application/vnd.openxmlformats-officedocument.presentationml.slideLayout+xml"/>
  <Override PartName="/ppt/theme/theme3.xml" ContentType="application/vnd.openxmlformats-officedocument.theme+xml"/>
  <Override PartName="/ppt/charts/chart1.xml" ContentType="application/vnd.openxmlformats-officedocument.drawingml.chart+xml"/>
  <Override PartName="/ppt/charts/chart2.xml" ContentType="application/vnd.openxmlformats-officedocument.drawingml.chart+xml"/>
  <Override PartName="/ppt/charts/chart3.xml" ContentType="application/vnd.openxmlformats-officedocument.drawingml.chart+xml"/>
  <Override PartName="/ppt/charts/chart4.xml" ContentType="application/vnd.openxmlformats-officedocument.drawingml.chart+xml"/>
  <Override PartName="/ppt/theme/themeOverride1.xml" ContentType="application/vnd.openxmlformats-officedocument.themeOverr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0" r:id="rId2"/>
    <p:sldMasterId id="2147483672" r:id="rId3"/>
  </p:sldMasterIdLst>
  <p:sldIdLst>
    <p:sldId id="256" r:id="rId4"/>
    <p:sldId id="279" r:id="rId5"/>
    <p:sldId id="274" r:id="rId6"/>
    <p:sldId id="260" r:id="rId7"/>
    <p:sldId id="276" r:id="rId8"/>
    <p:sldId id="275" r:id="rId9"/>
    <p:sldId id="278" r:id="rId10"/>
    <p:sldId id="273" r:id="rId11"/>
  </p:sldIdLst>
  <p:sldSz cx="12192000" cy="6858000"/>
  <p:notesSz cx="6797675" cy="987425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=""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=""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>
      <p:cViewPr>
        <p:scale>
          <a:sx n="64" d="100"/>
          <a:sy n="64" d="100"/>
        </p:scale>
        <p:origin x="30" y="-1026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viewProps" Target="viewProps.xml"/><Relationship Id="rId3" Type="http://schemas.openxmlformats.org/officeDocument/2006/relationships/slideMaster" Target="slideMasters/slideMaster3.xml"/><Relationship Id="rId7" Type="http://schemas.openxmlformats.org/officeDocument/2006/relationships/slide" Target="slides/slide4.xml"/><Relationship Id="rId12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5" Type="http://schemas.openxmlformats.org/officeDocument/2006/relationships/slide" Target="slides/slide2.xml"/><Relationship Id="rId15" Type="http://schemas.openxmlformats.org/officeDocument/2006/relationships/tableStyles" Target="tableStyles.xml"/><Relationship Id="rId10" Type="http://schemas.openxmlformats.org/officeDocument/2006/relationships/slide" Target="slides/slide7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theme" Target="theme/theme1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1.xlsx"/></Relationships>
</file>

<file path=ppt/charts/_rels/chart2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2.xlsx"/></Relationships>
</file>

<file path=ppt/charts/_rels/chart3.xml.rels><?xml version="1.0" encoding="UTF-8" standalone="yes"?>
<Relationships xmlns="http://schemas.openxmlformats.org/package/2006/relationships"><Relationship Id="rId1" Type="http://schemas.openxmlformats.org/officeDocument/2006/relationships/package" Target="../embeddings/Microsoft_Excel_Worksheet3.xlsx"/></Relationships>
</file>

<file path=ppt/charts/_rels/chart4.xml.rels><?xml version="1.0" encoding="UTF-8" standalone="yes"?>
<Relationships xmlns="http://schemas.openxmlformats.org/package/2006/relationships"><Relationship Id="rId2" Type="http://schemas.openxmlformats.org/officeDocument/2006/relationships/package" Target="../embeddings/Microsoft_Excel_Worksheet4.xlsx"/><Relationship Id="rId1" Type="http://schemas.openxmlformats.org/officeDocument/2006/relationships/themeOverride" Target="../theme/themeOverrid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15"/>
      <c:rotY val="20"/>
      <c:depthPercent val="100"/>
      <c:rAngAx val="1"/>
    </c:view3D>
    <c:floor>
      <c:thickness val="0"/>
      <c:spPr>
        <a:noFill/>
        <a:ln>
          <a:noFill/>
        </a:ln>
        <a:effectLst/>
        <a:sp3d/>
      </c:spPr>
    </c:floor>
    <c:sideWall>
      <c:thickness val="0"/>
      <c:spPr>
        <a:noFill/>
        <a:ln>
          <a:noFill/>
        </a:ln>
        <a:effectLst/>
        <a:sp3d/>
      </c:spPr>
    </c:sideWall>
    <c:backWall>
      <c:thickness val="0"/>
      <c:spPr>
        <a:noFill/>
        <a:ln>
          <a:noFill/>
        </a:ln>
        <a:effectLst/>
        <a:sp3d/>
      </c:spPr>
    </c:backWall>
    <c:plotArea>
      <c:layout>
        <c:manualLayout>
          <c:layoutTarget val="inner"/>
          <c:xMode val="edge"/>
          <c:yMode val="edge"/>
          <c:x val="4.3234908136482939E-2"/>
          <c:y val="3.8845465052101485E-2"/>
          <c:w val="0.94348006770892767"/>
          <c:h val="0.67843529701974781"/>
        </c:manualLayout>
      </c:layout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Число дошкольных образовательных учреждений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  <c:pt idx="0">
                  <c:v>12.5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Численность детей, чел.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4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  <c:pt idx="0">
                  <c:v>111.8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Число образовательных школ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-5.8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Число учащихся в общеоразовательных школах, чел.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  <c:pt idx="0">
                  <c:v>1.4</c:v>
                </c:pt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Число учителей в общеобразовательных школах, чел</c:v>
                </c:pt>
              </c:strCache>
            </c:strRef>
          </c:tx>
          <c:spPr>
            <a:solidFill>
              <a:schemeClr val="accent5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7.8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Численность студентов в средних, спец.учреждениях, чел</c:v>
                </c:pt>
              </c:strCache>
            </c:strRef>
          </c:tx>
          <c:spPr>
            <a:solidFill>
              <a:schemeClr val="accent6"/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  <c:pt idx="0">
                  <c:v>6</c:v>
                </c:pt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Число преподавателей в них, чел</c:v>
                </c:pt>
              </c:strCache>
            </c:strRef>
          </c:tx>
          <c:spPr>
            <a:solidFill>
              <a:schemeClr val="accent1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-3.5</c:v>
                </c:pt>
              </c:numCache>
            </c:numRef>
          </c:val>
        </c:ser>
        <c:ser>
          <c:idx val="7"/>
          <c:order val="7"/>
          <c:tx>
            <c:strRef>
              <c:f>Лист1!$I$1</c:f>
              <c:strCache>
                <c:ptCount val="1"/>
                <c:pt idx="0">
                  <c:v>Выпущено специалистов из средних учебных заведений, чел</c:v>
                </c:pt>
              </c:strCache>
            </c:strRef>
          </c:tx>
          <c:spPr>
            <a:solidFill>
              <a:schemeClr val="accent2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Лист1!$I$2</c:f>
              <c:numCache>
                <c:formatCode>General</c:formatCode>
                <c:ptCount val="1"/>
                <c:pt idx="0">
                  <c:v>7.7</c:v>
                </c:pt>
              </c:numCache>
            </c:numRef>
          </c:val>
        </c:ser>
        <c:ser>
          <c:idx val="8"/>
          <c:order val="8"/>
          <c:tx>
            <c:strRef>
              <c:f>Лист1!$J$1</c:f>
              <c:strCache>
                <c:ptCount val="1"/>
                <c:pt idx="0">
                  <c:v>Численность студентов в ВУЗах, чел</c:v>
                </c:pt>
              </c:strCache>
            </c:strRef>
          </c:tx>
          <c:spPr>
            <a:solidFill>
              <a:schemeClr val="accent3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Лист1!$J$2</c:f>
              <c:numCache>
                <c:formatCode>General</c:formatCode>
                <c:ptCount val="1"/>
                <c:pt idx="0">
                  <c:v>-5.9</c:v>
                </c:pt>
              </c:numCache>
            </c:numRef>
          </c:val>
        </c:ser>
        <c:ser>
          <c:idx val="9"/>
          <c:order val="9"/>
          <c:tx>
            <c:strRef>
              <c:f>Лист1!$K$1</c:f>
              <c:strCache>
                <c:ptCount val="1"/>
                <c:pt idx="0">
                  <c:v>Число преподавателей в ВУЗах, чел</c:v>
                </c:pt>
              </c:strCache>
            </c:strRef>
          </c:tx>
          <c:spPr>
            <a:solidFill>
              <a:schemeClr val="accent4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Лист1!$K$2</c:f>
              <c:numCache>
                <c:formatCode>General</c:formatCode>
                <c:ptCount val="1"/>
                <c:pt idx="0">
                  <c:v>-10.6</c:v>
                </c:pt>
              </c:numCache>
            </c:numRef>
          </c:val>
        </c:ser>
        <c:ser>
          <c:idx val="10"/>
          <c:order val="10"/>
          <c:tx>
            <c:strRef>
              <c:f>Лист1!$L$1</c:f>
              <c:strCache>
                <c:ptCount val="1"/>
                <c:pt idx="0">
                  <c:v>Принято студентов в ВУЗах, чел</c:v>
                </c:pt>
              </c:strCache>
            </c:strRef>
          </c:tx>
          <c:spPr>
            <a:solidFill>
              <a:schemeClr val="accent5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Лист1!$L$2</c:f>
              <c:numCache>
                <c:formatCode>General</c:formatCode>
                <c:ptCount val="1"/>
                <c:pt idx="0">
                  <c:v>8.4</c:v>
                </c:pt>
              </c:numCache>
            </c:numRef>
          </c:val>
        </c:ser>
        <c:ser>
          <c:idx val="11"/>
          <c:order val="11"/>
          <c:tx>
            <c:strRef>
              <c:f>Лист1!$M$1</c:f>
              <c:strCache>
                <c:ptCount val="1"/>
                <c:pt idx="0">
                  <c:v>Выпущено специолистов из ВУЗов, чел</c:v>
                </c:pt>
              </c:strCache>
            </c:strRef>
          </c:tx>
          <c:spPr>
            <a:solidFill>
              <a:schemeClr val="accent6">
                <a:lumMod val="60000"/>
              </a:schemeClr>
            </a:solidFill>
            <a:ln>
              <a:noFill/>
            </a:ln>
            <a:effectLst/>
            <a:sp3d/>
          </c:spPr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1600" b="0" i="0" u="none" strike="noStrike" kern="1200" baseline="0">
                    <a:solidFill>
                      <a:schemeClr val="tx1">
                        <a:lumMod val="75000"/>
                        <a:lumOff val="2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1"/>
                <c15:leaderLines>
                  <c:spPr>
                    <a:ln w="9525" cap="flat" cmpd="sng" algn="ctr">
                      <a:solidFill>
                        <a:schemeClr val="tx1">
                          <a:lumMod val="35000"/>
                          <a:lumOff val="65000"/>
                        </a:schemeClr>
                      </a:solidFill>
                      <a:round/>
                    </a:ln>
                    <a:effectLst/>
                  </c:spPr>
                </c15:leaderLines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Лист1!$M$2</c:f>
              <c:numCache>
                <c:formatCode>General</c:formatCode>
                <c:ptCount val="1"/>
                <c:pt idx="0">
                  <c:v>38.5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box"/>
        <c:axId val="40355328"/>
        <c:axId val="40356864"/>
        <c:axId val="0"/>
      </c:bar3DChart>
      <c:catAx>
        <c:axId val="4035532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56864"/>
        <c:crosses val="autoZero"/>
        <c:auto val="1"/>
        <c:lblAlgn val="ctr"/>
        <c:lblOffset val="100"/>
        <c:noMultiLvlLbl val="0"/>
      </c:catAx>
      <c:valAx>
        <c:axId val="40356864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1197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ru-RU"/>
          </a:p>
        </c:txPr>
        <c:crossAx val="4035532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4.2277663661607519E-2"/>
          <c:y val="0.74926167370790486"/>
          <c:w val="0.93476834417436949"/>
          <c:h val="0.23523649846882216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197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ru-RU"/>
        </a:p>
      </c:txPr>
    </c:legend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ru-RU"/>
    </a:p>
  </c:txPr>
  <c:externalData r:id="rId1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Столбец1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Лист1!$B$2</c:f>
              <c:numCache>
                <c:formatCode>General</c:formatCode>
                <c:ptCount val="1"/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Столбец2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Лист1!$C$2</c:f>
              <c:numCache>
                <c:formatCode>General</c:formatCode>
                <c:ptCount val="1"/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доля населения моложе трудоспособного возраста</c:v>
                </c:pt>
              </c:strCache>
            </c:strRef>
          </c:tx>
          <c:invertIfNegative val="0"/>
          <c:dLbls>
            <c:dLbl>
              <c:idx val="0"/>
              <c:layout/>
              <c:tx>
                <c:rich>
                  <a:bodyPr/>
                  <a:lstStyle/>
                  <a:p>
                    <a:r>
                      <a:rPr lang="en-US" sz="1600" dirty="0"/>
                      <a:t>-7,98</a:t>
                    </a:r>
                  </a:p>
                </c:rich>
              </c:tx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Лист1!$D$2</c:f>
              <c:numCache>
                <c:formatCode>General</c:formatCode>
                <c:ptCount val="1"/>
                <c:pt idx="0">
                  <c:v>-7.98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Столбец3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Лист1!$E$2</c:f>
              <c:numCache>
                <c:formatCode>General</c:formatCode>
                <c:ptCount val="1"/>
              </c:numCache>
            </c:numRef>
          </c:val>
        </c:ser>
        <c:ser>
          <c:idx val="4"/>
          <c:order val="4"/>
          <c:tx>
            <c:strRef>
              <c:f>Лист1!$F$1</c:f>
              <c:strCache>
                <c:ptCount val="1"/>
                <c:pt idx="0">
                  <c:v>доля трудоспособного населения в общей численности населения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8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Лист1!$F$2</c:f>
              <c:numCache>
                <c:formatCode>General</c:formatCode>
                <c:ptCount val="1"/>
                <c:pt idx="0">
                  <c:v>7</c:v>
                </c:pt>
              </c:numCache>
            </c:numRef>
          </c:val>
        </c:ser>
        <c:ser>
          <c:idx val="5"/>
          <c:order val="5"/>
          <c:tx>
            <c:strRef>
              <c:f>Лист1!$G$1</c:f>
              <c:strCache>
                <c:ptCount val="1"/>
                <c:pt idx="0">
                  <c:v>Столбец4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Лист1!$G$2</c:f>
              <c:numCache>
                <c:formatCode>General</c:formatCode>
                <c:ptCount val="1"/>
              </c:numCache>
            </c:numRef>
          </c:val>
        </c:ser>
        <c:ser>
          <c:idx val="6"/>
          <c:order val="6"/>
          <c:tx>
            <c:strRef>
              <c:f>Лист1!$H$1</c:f>
              <c:strCache>
                <c:ptCount val="1"/>
                <c:pt idx="0">
                  <c:v>доля населения старше трудоспособного возраста</c:v>
                </c:pt>
              </c:strCache>
            </c:strRef>
          </c:tx>
          <c:invertIfNegative val="0"/>
          <c:dLbls>
            <c:dLbl>
              <c:idx val="0"/>
              <c:layout>
                <c:manualLayout>
                  <c:x val="1.3381320645734066E-3"/>
                  <c:y val="1.0701565525540403E-16"/>
                </c:manualLayout>
              </c:layout>
              <c:spPr>
                <a:solidFill>
                  <a:schemeClr val="accent1">
                    <a:lumMod val="60000"/>
                    <a:lumOff val="40000"/>
                  </a:schemeClr>
                </a:solidFill>
              </c:spPr>
              <c:txPr>
                <a:bodyPr/>
                <a:lstStyle/>
                <a:p>
                  <a:pPr>
                    <a:defRPr sz="1800"/>
                  </a:pPr>
                  <a:endParaRPr lang="ru-RU"/>
                </a:p>
              </c:txPr>
              <c:showLegendKey val="0"/>
              <c:showVal val="1"/>
              <c:showCatName val="0"/>
              <c:showSerName val="0"/>
              <c:showPercent val="0"/>
              <c:showBubbleSize val="0"/>
            </c:dLbl>
            <c:spPr>
              <a:solidFill>
                <a:schemeClr val="accent1">
                  <a:lumMod val="60000"/>
                  <a:lumOff val="40000"/>
                </a:schemeClr>
              </a:solidFill>
            </c:spPr>
            <c:showLegendKey val="0"/>
            <c:showVal val="1"/>
            <c:showCatName val="0"/>
            <c:showSerName val="0"/>
            <c:showPercent val="0"/>
            <c:showBubbleSize val="0"/>
            <c:showLeaderLines val="0"/>
            <c:extLst>
              <c:ext xmlns:c15="http://schemas.microsoft.com/office/drawing/2012/chart" uri="{CE6537A1-D6FC-4f65-9D91-7224C49458BB}">
                <c15:layout/>
                <c15:showLeaderLines val="0"/>
              </c:ext>
            </c:extLst>
          </c:dLbls>
          <c:cat>
            <c:numRef>
              <c:f>Лист1!$A$2</c:f>
              <c:numCache>
                <c:formatCode>General</c:formatCode>
                <c:ptCount val="1"/>
              </c:numCache>
            </c:numRef>
          </c:cat>
          <c:val>
            <c:numRef>
              <c:f>Лист1!$H$2</c:f>
              <c:numCache>
                <c:formatCode>General</c:formatCode>
                <c:ptCount val="1"/>
                <c:pt idx="0">
                  <c:v>-9.23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426112"/>
        <c:axId val="40702336"/>
        <c:axId val="0"/>
      </c:bar3DChart>
      <c:catAx>
        <c:axId val="40426112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702336"/>
        <c:crosses val="autoZero"/>
        <c:auto val="1"/>
        <c:lblAlgn val="ctr"/>
        <c:lblOffset val="100"/>
        <c:noMultiLvlLbl val="0"/>
      </c:catAx>
      <c:valAx>
        <c:axId val="40702336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426112"/>
        <c:crosses val="autoZero"/>
        <c:crossBetween val="between"/>
      </c:valAx>
    </c:plotArea>
    <c:legend>
      <c:legendPos val="r"/>
      <c:legendEntry>
        <c:idx val="0"/>
        <c:delete val="1"/>
      </c:legendEntry>
      <c:legendEntry>
        <c:idx val="1"/>
        <c:delete val="1"/>
      </c:legendEntry>
      <c:legendEntry>
        <c:idx val="3"/>
        <c:delete val="1"/>
      </c:legendEntry>
      <c:legendEntry>
        <c:idx val="5"/>
        <c:delete val="1"/>
      </c:legendEntry>
      <c:layout>
        <c:manualLayout>
          <c:xMode val="edge"/>
          <c:yMode val="edge"/>
          <c:x val="0.6800198549296258"/>
          <c:y val="0.13210580285879883"/>
          <c:w val="0.31195135268293372"/>
          <c:h val="0.67157825937677096"/>
        </c:manualLayout>
      </c:layout>
      <c:overlay val="0"/>
      <c:txPr>
        <a:bodyPr/>
        <a:lstStyle/>
        <a:p>
          <a:pPr>
            <a:defRPr sz="1400"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1">
    <c:autoUpdate val="0"/>
  </c:externalData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view3D>
      <c:rotX val="30"/>
      <c:rotY val="0"/>
      <c:rAngAx val="0"/>
      <c:perspective val="30"/>
    </c:view3D>
    <c:floor>
      <c:thickness val="0"/>
    </c:floor>
    <c:sideWall>
      <c:thickness val="0"/>
    </c:sideWall>
    <c:backWall>
      <c:thickness val="0"/>
    </c:backWall>
    <c:plotArea>
      <c:layout>
        <c:manualLayout>
          <c:layoutTarget val="inner"/>
          <c:xMode val="edge"/>
          <c:yMode val="edge"/>
          <c:x val="2.2946859903381644E-2"/>
          <c:y val="0.13532297422080289"/>
          <c:w val="0.71714671535623264"/>
          <c:h val="0.83257195832638142"/>
        </c:manualLayout>
      </c:layout>
      <c:pie3DChart>
        <c:varyColors val="1"/>
        <c:ser>
          <c:idx val="0"/>
          <c:order val="0"/>
          <c:tx>
            <c:strRef>
              <c:f>Лист1!$B$1</c:f>
              <c:strCache>
                <c:ptCount val="1"/>
                <c:pt idx="0">
                  <c:v>социсследование 2015 г</c:v>
                </c:pt>
              </c:strCache>
            </c:strRef>
          </c:tx>
          <c:explosion val="28"/>
          <c:dLbls>
            <c:showLegendKey val="0"/>
            <c:showVal val="1"/>
            <c:showCatName val="0"/>
            <c:showSerName val="0"/>
            <c:showPercent val="0"/>
            <c:showBubbleSize val="0"/>
            <c:showLeaderLines val="1"/>
          </c:dLbls>
          <c:cat>
            <c:strRef>
              <c:f>Лист1!$A$2:$A$5</c:f>
              <c:strCache>
                <c:ptCount val="4"/>
                <c:pt idx="0">
                  <c:v>среднее</c:v>
                </c:pt>
                <c:pt idx="1">
                  <c:v>среднее специальное</c:v>
                </c:pt>
                <c:pt idx="2">
                  <c:v>незаконченное высшее</c:v>
                </c:pt>
                <c:pt idx="3">
                  <c:v>высшее</c:v>
                </c:pt>
              </c:strCache>
            </c:strRef>
          </c:cat>
          <c:val>
            <c:numRef>
              <c:f>Лист1!$B$2:$B$5</c:f>
              <c:numCache>
                <c:formatCode>General</c:formatCode>
                <c:ptCount val="4"/>
                <c:pt idx="0">
                  <c:v>52.2</c:v>
                </c:pt>
                <c:pt idx="1">
                  <c:v>15</c:v>
                </c:pt>
                <c:pt idx="2">
                  <c:v>7</c:v>
                </c:pt>
                <c:pt idx="3">
                  <c:v>24.4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  <c:showLeaderLines val="1"/>
        </c:dLbls>
      </c:pie3DChart>
    </c:plotArea>
    <c:legend>
      <c:legendPos val="r"/>
      <c:layout/>
      <c:overlay val="0"/>
    </c:legend>
    <c:plotVisOnly val="1"/>
    <c:dispBlanksAs val="gap"/>
    <c:showDLblsOverMax val="0"/>
  </c:chart>
  <c:txPr>
    <a:bodyPr/>
    <a:lstStyle/>
    <a:p>
      <a:pPr>
        <a:defRPr sz="1800"/>
      </a:pPr>
      <a:endParaRPr lang="ru-RU"/>
    </a:p>
  </c:txPr>
  <c:externalData r:id="rId1">
    <c:autoUpdate val="0"/>
  </c:externalData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ru-RU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lrMapOvr bg1="lt1" tx1="dk1" bg2="lt2" tx2="dk2" accent1="accent1" accent2="accent2" accent3="accent3" accent4="accent4" accent5="accent5" accent6="accent6" hlink="hlink" folHlink="folHlink"/>
  <c:chart>
    <c:autoTitleDeleted val="0"/>
    <c:view3D>
      <c:rotX val="15"/>
      <c:rotY val="20"/>
      <c:rAngAx val="1"/>
    </c:view3D>
    <c:floor>
      <c:thickness val="0"/>
    </c:floor>
    <c:sideWall>
      <c:thickness val="0"/>
    </c:sideWall>
    <c:backWall>
      <c:thickness val="0"/>
    </c:backWall>
    <c:plotArea>
      <c:layout/>
      <c:bar3DChart>
        <c:barDir val="col"/>
        <c:grouping val="clustered"/>
        <c:varyColors val="0"/>
        <c:ser>
          <c:idx val="0"/>
          <c:order val="0"/>
          <c:tx>
            <c:strRef>
              <c:f>Лист1!$B$1</c:f>
              <c:strCache>
                <c:ptCount val="1"/>
                <c:pt idx="0">
                  <c:v>Численность врачей на 10000 населения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Лист1!$B$2:$B$3</c:f>
              <c:numCache>
                <c:formatCode>General</c:formatCode>
                <c:ptCount val="2"/>
                <c:pt idx="0">
                  <c:v>14.5</c:v>
                </c:pt>
              </c:numCache>
            </c:numRef>
          </c:val>
        </c:ser>
        <c:ser>
          <c:idx val="1"/>
          <c:order val="1"/>
          <c:tx>
            <c:strRef>
              <c:f>Лист1!$C$1</c:f>
              <c:strCache>
                <c:ptCount val="1"/>
                <c:pt idx="0">
                  <c:v>Численность среднего медицинского персонала на 10000 населения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Лист1!$C$2:$C$3</c:f>
              <c:numCache>
                <c:formatCode>General</c:formatCode>
                <c:ptCount val="2"/>
                <c:pt idx="0">
                  <c:v>4.5999999999999996</c:v>
                </c:pt>
              </c:numCache>
            </c:numRef>
          </c:val>
        </c:ser>
        <c:ser>
          <c:idx val="2"/>
          <c:order val="2"/>
          <c:tx>
            <c:strRef>
              <c:f>Лист1!$D$1</c:f>
              <c:strCache>
                <c:ptCount val="1"/>
                <c:pt idx="0">
                  <c:v>Численность больничных учреждений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Лист1!$D$2:$D$3</c:f>
              <c:numCache>
                <c:formatCode>General</c:formatCode>
                <c:ptCount val="2"/>
                <c:pt idx="0">
                  <c:v>26.3</c:v>
                </c:pt>
              </c:numCache>
            </c:numRef>
          </c:val>
        </c:ser>
        <c:ser>
          <c:idx val="3"/>
          <c:order val="3"/>
          <c:tx>
            <c:strRef>
              <c:f>Лист1!$E$1</c:f>
              <c:strCache>
                <c:ptCount val="1"/>
                <c:pt idx="0">
                  <c:v>Численность коек на 10000 населения </c:v>
                </c:pt>
              </c:strCache>
            </c:strRef>
          </c:tx>
          <c:invertIfNegative val="0"/>
          <c:dLbls>
            <c:spPr>
              <a:solidFill>
                <a:schemeClr val="accent1">
                  <a:lumMod val="60000"/>
                  <a:lumOff val="40000"/>
                </a:schemeClr>
              </a:solidFill>
            </c:spPr>
            <c:txPr>
              <a:bodyPr/>
              <a:lstStyle/>
              <a:p>
                <a:pPr>
                  <a:defRPr sz="1600"/>
                </a:pPr>
                <a:endParaRPr lang="ru-RU"/>
              </a:p>
            </c:txPr>
            <c:showLegendKey val="0"/>
            <c:showVal val="1"/>
            <c:showCatName val="0"/>
            <c:showSerName val="0"/>
            <c:showPercent val="0"/>
            <c:showBubbleSize val="0"/>
            <c:showLeaderLines val="0"/>
          </c:dLbls>
          <c:cat>
            <c:numRef>
              <c:f>Лист1!$A$2:$A$3</c:f>
              <c:numCache>
                <c:formatCode>General</c:formatCode>
                <c:ptCount val="2"/>
              </c:numCache>
            </c:numRef>
          </c:cat>
          <c:val>
            <c:numRef>
              <c:f>Лист1!$E$2:$E$3</c:f>
              <c:numCache>
                <c:formatCode>General</c:formatCode>
                <c:ptCount val="2"/>
                <c:pt idx="0">
                  <c:v>4.4000000000000004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0"/>
          <c:showBubbleSize val="0"/>
        </c:dLbls>
        <c:gapWidth val="150"/>
        <c:shape val="cylinder"/>
        <c:axId val="40643968"/>
        <c:axId val="40666240"/>
        <c:axId val="0"/>
      </c:bar3DChart>
      <c:catAx>
        <c:axId val="40643968"/>
        <c:scaling>
          <c:orientation val="minMax"/>
        </c:scaling>
        <c:delete val="0"/>
        <c:axPos val="b"/>
        <c:numFmt formatCode="General" sourceLinked="1"/>
        <c:majorTickMark val="out"/>
        <c:minorTickMark val="none"/>
        <c:tickLblPos val="nextTo"/>
        <c:crossAx val="40666240"/>
        <c:crosses val="autoZero"/>
        <c:auto val="1"/>
        <c:lblAlgn val="ctr"/>
        <c:lblOffset val="100"/>
        <c:noMultiLvlLbl val="0"/>
      </c:catAx>
      <c:valAx>
        <c:axId val="40666240"/>
        <c:scaling>
          <c:orientation val="minMax"/>
        </c:scaling>
        <c:delete val="0"/>
        <c:axPos val="l"/>
        <c:majorGridlines/>
        <c:numFmt formatCode="General" sourceLinked="1"/>
        <c:majorTickMark val="out"/>
        <c:minorTickMark val="none"/>
        <c:tickLblPos val="nextTo"/>
        <c:crossAx val="40643968"/>
        <c:crosses val="autoZero"/>
        <c:crossBetween val="between"/>
      </c:valAx>
    </c:plotArea>
    <c:legend>
      <c:legendPos val="r"/>
      <c:legendEntry>
        <c:idx val="0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1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2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egendEntry>
        <c:idx val="3"/>
        <c:txPr>
          <a:bodyPr/>
          <a:lstStyle/>
          <a:p>
            <a:pPr>
              <a:defRPr sz="1600">
                <a:latin typeface="Times New Roman" pitchFamily="18" charset="0"/>
                <a:cs typeface="Times New Roman" pitchFamily="18" charset="0"/>
              </a:defRPr>
            </a:pPr>
            <a:endParaRPr lang="ru-RU"/>
          </a:p>
        </c:txPr>
      </c:legendEntry>
      <c:layout>
        <c:manualLayout>
          <c:xMode val="edge"/>
          <c:yMode val="edge"/>
          <c:x val="0.69590884019932298"/>
          <c:y val="6.6947453863616196E-2"/>
          <c:w val="0.30046797139487996"/>
          <c:h val="0.76978966009995076"/>
        </c:manualLayout>
      </c:layout>
      <c:overlay val="0"/>
      <c:txPr>
        <a:bodyPr/>
        <a:lstStyle/>
        <a:p>
          <a:pPr>
            <a:defRPr>
              <a:latin typeface="Times New Roman" pitchFamily="18" charset="0"/>
              <a:cs typeface="Times New Roman" pitchFamily="18" charset="0"/>
            </a:defRPr>
          </a:pPr>
          <a:endParaRPr lang="ru-RU"/>
        </a:p>
      </c:txPr>
    </c:legend>
    <c:plotVisOnly val="1"/>
    <c:dispBlanksAs val="gap"/>
    <c:showDLblsOverMax val="0"/>
  </c:chart>
  <c:externalData r:id="rId2">
    <c:autoUpdate val="0"/>
  </c:externalData>
</c:chartSpac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83855700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70280673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229645237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29329961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769840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181454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50838941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612744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204445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238311674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9252194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93708465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73249560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79413930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1183077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036824967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806906687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33052372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87404732"/>
      </p:ext>
    </p:extLst>
  </p:cSld>
  <p:clrMapOvr>
    <a:masterClrMapping/>
  </p:clrMapOvr>
</p:sldLayout>
</file>

<file path=ppt/slideLayouts/slideLayout27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6364018"/>
      </p:ext>
    </p:extLst>
  </p:cSld>
  <p:clrMapOvr>
    <a:masterClrMapping/>
  </p:clrMapOvr>
</p:sldLayout>
</file>

<file path=ppt/slideLayouts/slideLayout28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4084487"/>
      </p:ext>
    </p:extLst>
  </p:cSld>
  <p:clrMapOvr>
    <a:masterClrMapping/>
  </p:clrMapOvr>
</p:sldLayout>
</file>

<file path=ppt/slideLayouts/slideLayout29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1111841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00199208"/>
      </p:ext>
    </p:extLst>
  </p:cSld>
  <p:clrMapOvr>
    <a:masterClrMapping/>
  </p:clrMapOvr>
</p:sldLayout>
</file>

<file path=ppt/slideLayouts/slideLayout30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397802326"/>
      </p:ext>
    </p:extLst>
  </p:cSld>
  <p:clrMapOvr>
    <a:masterClrMapping/>
  </p:clrMapOvr>
</p:sldLayout>
</file>

<file path=ppt/slideLayouts/slideLayout31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174277797"/>
      </p:ext>
    </p:extLst>
  </p:cSld>
  <p:clrMapOvr>
    <a:masterClrMapping/>
  </p:clrMapOvr>
</p:sldLayout>
</file>

<file path=ppt/slideLayouts/slideLayout3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790842603"/>
      </p:ext>
    </p:extLst>
  </p:cSld>
  <p:clrMapOvr>
    <a:masterClrMapping/>
  </p:clrMapOvr>
</p:sldLayout>
</file>

<file path=ppt/slideLayouts/slideLayout3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871809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65823550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01000577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41728148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630933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199192268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310259794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30.xml"/><Relationship Id="rId3" Type="http://schemas.openxmlformats.org/officeDocument/2006/relationships/slideLayout" Target="../slideLayouts/slideLayout25.xml"/><Relationship Id="rId7" Type="http://schemas.openxmlformats.org/officeDocument/2006/relationships/slideLayout" Target="../slideLayouts/slideLayout29.xml"/><Relationship Id="rId12" Type="http://schemas.openxmlformats.org/officeDocument/2006/relationships/theme" Target="../theme/theme3.xml"/><Relationship Id="rId2" Type="http://schemas.openxmlformats.org/officeDocument/2006/relationships/slideLayout" Target="../slideLayouts/slideLayout24.xml"/><Relationship Id="rId1" Type="http://schemas.openxmlformats.org/officeDocument/2006/relationships/slideLayout" Target="../slideLayouts/slideLayout23.xml"/><Relationship Id="rId6" Type="http://schemas.openxmlformats.org/officeDocument/2006/relationships/slideLayout" Target="../slideLayouts/slideLayout28.xml"/><Relationship Id="rId11" Type="http://schemas.openxmlformats.org/officeDocument/2006/relationships/slideLayout" Target="../slideLayouts/slideLayout33.xml"/><Relationship Id="rId5" Type="http://schemas.openxmlformats.org/officeDocument/2006/relationships/slideLayout" Target="../slideLayouts/slideLayout27.xml"/><Relationship Id="rId10" Type="http://schemas.openxmlformats.org/officeDocument/2006/relationships/slideLayout" Target="../slideLayouts/slideLayout32.xml"/><Relationship Id="rId4" Type="http://schemas.openxmlformats.org/officeDocument/2006/relationships/slideLayout" Target="../slideLayouts/slideLayout26.xml"/><Relationship Id="rId9" Type="http://schemas.openxmlformats.org/officeDocument/2006/relationships/slideLayout" Target="../slideLayouts/slideLayout3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CA2C-42E2-4DC9-AF99-F4AB2C52D5C3}" type="datetimeFigureOut">
              <a:rPr lang="ru-RU" smtClean="0"/>
              <a:t>15.09.2017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E3B8-D700-44AF-AA2E-1290BC2A07E7}" type="slidenum">
              <a:rPr lang="ru-RU" smtClean="0"/>
              <a:t>‹#›</a:t>
            </a:fld>
            <a:endParaRPr lang="ru-RU"/>
          </a:p>
        </p:txBody>
      </p:sp>
    </p:spTree>
    <p:extLst>
      <p:ext uri="{BB962C8B-B14F-4D97-AF65-F5344CB8AC3E}">
        <p14:creationId xmlns:p14="http://schemas.microsoft.com/office/powerpoint/2010/main" val="216400712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57474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536CA2C-42E2-4DC9-AF99-F4AB2C52D5C3}" type="datetimeFigureOut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15.09.2017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26DE3B8-D700-44AF-AA2E-1290BC2A07E7}" type="slidenum">
              <a:rPr lang="ru-RU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ru-RU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0783868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2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1524000" y="379413"/>
            <a:ext cx="9144000" cy="2387600"/>
          </a:xfrm>
        </p:spPr>
        <p:txBody>
          <a:bodyPr>
            <a:normAutofit/>
          </a:bodyPr>
          <a:lstStyle/>
          <a:p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  <p:sp>
        <p:nvSpPr>
          <p:cNvPr id="6" name="Горизонтальный свиток 5"/>
          <p:cNvSpPr/>
          <p:nvPr/>
        </p:nvSpPr>
        <p:spPr>
          <a:xfrm>
            <a:off x="961697" y="-39249"/>
            <a:ext cx="10405241" cy="6645001"/>
          </a:xfrm>
          <a:prstGeom prst="horizontalScroll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600" b="1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СОСТОЯНИЕ ЧЕЛОВЕЧЕСКОГО КАПИТАЛА В РЕСПУБЛИКЕ АБХАЗИЯ И ЕГО ВЛИЯНИЕ НА УРОВЕНЬ СОЦИАЛЬНО-ЭКОНОМИЧЕСКОГО РАЗВИТИЯ</a:t>
            </a: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sz="2600" b="1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endParaRPr lang="ru-RU" sz="2600">
              <a:solidFill>
                <a:prstClr val="black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lvl="0" algn="ctr">
              <a:lnSpc>
                <a:spcPct val="90000"/>
              </a:lnSpc>
              <a:spcBef>
                <a:spcPts val="1000"/>
              </a:spcBef>
            </a:pPr>
            <a:r>
              <a:rPr lang="ru-RU" sz="2600">
                <a:solidFill>
                  <a:prstClr val="black"/>
                </a:solidFill>
              </a:rPr>
              <a:t> </a:t>
            </a:r>
          </a:p>
          <a:p>
            <a:pPr lvl="0" indent="449580" algn="r">
              <a:lnSpc>
                <a:spcPct val="115000"/>
              </a:lnSpc>
              <a:spcBef>
                <a:spcPts val="1000"/>
              </a:spcBef>
            </a:pPr>
            <a:r>
              <a:rPr lang="ru-RU" sz="2600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Амичба Лиана Арнольдовна</a:t>
            </a:r>
            <a:endParaRPr lang="ru-RU" sz="1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49580" algn="r">
              <a:lnSpc>
                <a:spcPct val="115000"/>
              </a:lnSpc>
              <a:spcBef>
                <a:spcPts val="1000"/>
              </a:spcBef>
            </a:pPr>
            <a:r>
              <a:rPr lang="ru-RU" sz="2600" i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 </a:t>
            </a:r>
            <a:endParaRPr lang="ru-RU" sz="190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lvl="0" indent="449580" algn="r">
              <a:lnSpc>
                <a:spcPct val="115000"/>
              </a:lnSpc>
              <a:spcBef>
                <a:spcPts val="1000"/>
              </a:spcBef>
            </a:pPr>
            <a:r>
              <a:rPr lang="ru-RU" sz="2600" i="1">
                <a:solidFill>
                  <a:prstClr val="black"/>
                </a:solidFill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Абхазский Государственный Университет</a:t>
            </a:r>
            <a:endParaRPr lang="ru-RU" sz="1900" dirty="0">
              <a:solidFill>
                <a:prstClr val="black"/>
              </a:solidFill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7670263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058941"/>
          </a:xfrm>
        </p:spPr>
        <p:txBody>
          <a:bodyPr>
            <a:normAutofit/>
          </a:bodyPr>
          <a:lstStyle/>
          <a:p>
            <a:pPr algn="ctr"/>
            <a:r>
              <a:rPr lang="ru-RU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Показатели, определяющие характеристики человеческого капитала</a:t>
            </a:r>
            <a:endParaRPr lang="ru-RU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dirty="0"/>
              <a:t> уровень образования;</a:t>
            </a:r>
          </a:p>
          <a:p>
            <a:r>
              <a:rPr lang="ru-RU" dirty="0" smtClean="0"/>
              <a:t>уровень квалификации;</a:t>
            </a:r>
            <a:endParaRPr lang="ru-RU" dirty="0"/>
          </a:p>
          <a:p>
            <a:r>
              <a:rPr lang="ru-RU" dirty="0"/>
              <a:t>уровень здоровья населения и состояние сферы здравоохранения;</a:t>
            </a:r>
          </a:p>
          <a:p>
            <a:r>
              <a:rPr lang="ru-RU" dirty="0"/>
              <a:t>- мотивация к труду (объем и структура денежных доходов населения, уровень производительности </a:t>
            </a:r>
            <a:r>
              <a:rPr lang="ru-RU" dirty="0" smtClean="0"/>
              <a:t>труда).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71519804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accent1">
                <a:lumMod val="5000"/>
                <a:lumOff val="95000"/>
              </a:schemeClr>
            </a:gs>
            <a:gs pos="74000">
              <a:schemeClr val="accent1">
                <a:lumMod val="45000"/>
                <a:lumOff val="55000"/>
              </a:schemeClr>
            </a:gs>
            <a:gs pos="83000">
              <a:schemeClr val="accent1">
                <a:lumMod val="45000"/>
                <a:lumOff val="55000"/>
              </a:schemeClr>
            </a:gs>
            <a:gs pos="100000">
              <a:schemeClr val="accent1">
                <a:lumMod val="30000"/>
                <a:lumOff val="70000"/>
              </a:scheme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27386" y="144408"/>
            <a:ext cx="10515600" cy="754226"/>
          </a:xfrm>
        </p:spPr>
        <p:txBody>
          <a:bodyPr>
            <a:noAutofit/>
          </a:bodyPr>
          <a:lstStyle/>
          <a:p>
            <a:pPr algn="ctr"/>
            <a:r>
              <a:rPr lang="ru-RU" sz="28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Темп прироста показателей сферы образования Республики Абхазия (2015/2008гг.), %</a:t>
            </a:r>
            <a:endParaRPr lang="ru-RU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7" name="Объект 16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250771952"/>
              </p:ext>
            </p:extLst>
          </p:nvPr>
        </p:nvGraphicFramePr>
        <p:xfrm>
          <a:off x="394138" y="898634"/>
          <a:ext cx="10978712" cy="5703779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07402858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4000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Изменение возрастного состава Республики Абхазия (2015/2008 гг.), </a:t>
            </a:r>
            <a:r>
              <a:rPr lang="ru-RU" sz="40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%</a:t>
            </a:r>
          </a:p>
        </p:txBody>
      </p:sp>
      <p:graphicFrame>
        <p:nvGraphicFramePr>
          <p:cNvPr id="6" name="Объект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79758190"/>
              </p:ext>
            </p:extLst>
          </p:nvPr>
        </p:nvGraphicFramePr>
        <p:xfrm>
          <a:off x="1324303" y="1825625"/>
          <a:ext cx="9490842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60475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>
            <a:lumMod val="20000"/>
            <a:lumOff val="8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Образовательный уровень трудоспособного населения Абхазии, %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54312201"/>
              </p:ext>
            </p:extLst>
          </p:nvPr>
        </p:nvGraphicFramePr>
        <p:xfrm>
          <a:off x="838200" y="1825625"/>
          <a:ext cx="10515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39924783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Темпы прироста основных показателей </a:t>
            </a:r>
            <a:r>
              <a:rPr lang="ru-RU" sz="2800" dirty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развития сферы здравоохранения Республики </a:t>
            </a:r>
            <a:r>
              <a:rPr lang="ru-RU" sz="2800" dirty="0" smtClean="0">
                <a:solidFill>
                  <a:prstClr val="black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Абхазия, %</a:t>
            </a:r>
            <a:endParaRPr lang="ru-RU" sz="2800" dirty="0"/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363130671"/>
              </p:ext>
            </p:extLst>
          </p:nvPr>
        </p:nvGraphicFramePr>
        <p:xfrm>
          <a:off x="914400" y="1825625"/>
          <a:ext cx="1094282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4432884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ru-RU" sz="2800" dirty="0" smtClean="0">
                <a:latin typeface="Times New Roman" pitchFamily="18" charset="0"/>
                <a:cs typeface="Times New Roman" pitchFamily="18" charset="0"/>
              </a:rPr>
              <a:t>Динамика среднемесячной заработной платы и производительности труда</a:t>
            </a:r>
            <a:endParaRPr lang="ru-RU" sz="2800" dirty="0"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250755074"/>
              </p:ext>
            </p:extLst>
          </p:nvPr>
        </p:nvGraphicFramePr>
        <p:xfrm>
          <a:off x="838200" y="1825625"/>
          <a:ext cx="10515600" cy="35052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97530"/>
                <a:gridCol w="2260270"/>
                <a:gridCol w="2628900"/>
                <a:gridCol w="2628900"/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Показатели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2008 г.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2015 г. 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Темпы прироста,%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/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Численность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занятых в экономике, тыс. чел.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35,4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42,2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19,2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ВВП, млрд.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15,7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28,5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81,5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Среднемесячная заработная плата,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руб.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5107,3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9056,0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77,3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  <a:tr h="370840">
                <a:tc>
                  <a:txBody>
                    <a:bodyPr/>
                    <a:lstStyle/>
                    <a:p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Производительность труда,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 тыс. 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руб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/чел. (ВВП/</a:t>
                      </a:r>
                      <a:r>
                        <a:rPr lang="ru-RU" sz="2000" baseline="0" dirty="0" err="1" smtClean="0">
                          <a:latin typeface="Times New Roman" pitchFamily="18" charset="0"/>
                          <a:cs typeface="Times New Roman" pitchFamily="18" charset="0"/>
                        </a:rPr>
                        <a:t>числ</a:t>
                      </a:r>
                      <a:r>
                        <a:rPr lang="ru-RU" sz="2000" baseline="0" dirty="0" smtClean="0">
                          <a:latin typeface="Times New Roman" pitchFamily="18" charset="0"/>
                          <a:cs typeface="Times New Roman" pitchFamily="18" charset="0"/>
                        </a:rPr>
                        <a:t>. занятых)</a:t>
                      </a:r>
                    </a:p>
                    <a:p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443,0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674,1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endParaRPr lang="ru-RU" sz="2000" dirty="0" smtClean="0">
                        <a:latin typeface="Times New Roman" pitchFamily="18" charset="0"/>
                        <a:cs typeface="Times New Roman" pitchFamily="18" charset="0"/>
                      </a:endParaRPr>
                    </a:p>
                    <a:p>
                      <a:pPr algn="ctr"/>
                      <a:r>
                        <a:rPr lang="ru-RU" sz="2000" dirty="0" smtClean="0">
                          <a:latin typeface="Times New Roman" pitchFamily="18" charset="0"/>
                          <a:cs typeface="Times New Roman" pitchFamily="18" charset="0"/>
                        </a:rPr>
                        <a:t>52,2</a:t>
                      </a:r>
                      <a:endParaRPr lang="ru-RU" sz="2000" dirty="0">
                        <a:latin typeface="Times New Roman" pitchFamily="18" charset="0"/>
                        <a:cs typeface="Times New Roman" pitchFamily="18" charset="0"/>
                      </a:endParaRPr>
                    </a:p>
                  </a:txBody>
                  <a:tcPr>
                    <a:solidFill>
                      <a:schemeClr val="accent1">
                        <a:lumMod val="40000"/>
                        <a:lumOff val="60000"/>
                      </a:schemeClr>
                    </a:solidFill>
                  </a:tcPr>
                </a:tc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95492588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Горизонтальный свиток 5"/>
          <p:cNvSpPr/>
          <p:nvPr/>
        </p:nvSpPr>
        <p:spPr>
          <a:xfrm>
            <a:off x="1513490" y="157656"/>
            <a:ext cx="8607972" cy="6369269"/>
          </a:xfrm>
          <a:prstGeom prst="horizontalScroll">
            <a:avLst/>
          </a:prstGeom>
          <a:gradFill>
            <a:gsLst>
              <a:gs pos="0">
                <a:schemeClr val="accent1">
                  <a:lumMod val="5000"/>
                  <a:lumOff val="95000"/>
                </a:schemeClr>
              </a:gs>
              <a:gs pos="74000">
                <a:schemeClr val="accent1">
                  <a:lumMod val="45000"/>
                  <a:lumOff val="55000"/>
                </a:schemeClr>
              </a:gs>
              <a:gs pos="83000">
                <a:schemeClr val="accent1">
                  <a:lumMod val="45000"/>
                  <a:lumOff val="55000"/>
                </a:schemeClr>
              </a:gs>
              <a:gs pos="100000">
                <a:schemeClr val="accent1">
                  <a:lumMod val="30000"/>
                  <a:lumOff val="70000"/>
                </a:schemeClr>
              </a:gs>
            </a:gsLst>
            <a:lin ang="5400000" scaled="1"/>
          </a:gra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ru-RU" sz="5400" dirty="0" smtClean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Спасибо за внимание</a:t>
            </a:r>
            <a:endParaRPr lang="ru-RU" sz="5400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5151349"/>
      </p:ext>
    </p:extLst>
  </p:cSld>
  <p:clrMapOvr>
    <a:masterClrMapping/>
  </p:clrMapOvr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1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2_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Стандартная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Override1.xml><?xml version="1.0" encoding="utf-8"?>
<a:themeOverride xmlns:a="http://schemas.openxmlformats.org/drawingml/2006/main">
  <a:clrScheme name="Стандартная">
    <a:dk1>
      <a:sysClr val="windowText" lastClr="000000"/>
    </a:dk1>
    <a:lt1>
      <a:sysClr val="window" lastClr="FFFFFF"/>
    </a:lt1>
    <a:dk2>
      <a:srgbClr val="1F497D"/>
    </a:dk2>
    <a:lt2>
      <a:srgbClr val="EEECE1"/>
    </a:lt2>
    <a:accent1>
      <a:srgbClr val="4F81BD"/>
    </a:accent1>
    <a:accent2>
      <a:srgbClr val="C0504D"/>
    </a:accent2>
    <a:accent3>
      <a:srgbClr val="9BBB59"/>
    </a:accent3>
    <a:accent4>
      <a:srgbClr val="8064A2"/>
    </a:accent4>
    <a:accent5>
      <a:srgbClr val="4BACC6"/>
    </a:accent5>
    <a:accent6>
      <a:srgbClr val="F79646"/>
    </a:accent6>
    <a:hlink>
      <a:srgbClr val="0000FF"/>
    </a:hlink>
    <a:folHlink>
      <a:srgbClr val="800080"/>
    </a:folHlink>
  </a:clrScheme>
  <a:fontScheme name="Стандартная">
    <a:majorFont>
      <a:latin typeface="Cambria"/>
      <a:ea typeface=""/>
      <a:cs typeface=""/>
      <a:font script="Jpan" typeface="ＭＳ ゴシック"/>
      <a:font script="Hang" typeface="맑은 고딕"/>
      <a:font script="Hans" typeface="宋体"/>
      <a:font script="Hant" typeface="新細明體"/>
      <a:font script="Arab" typeface="Times New Roman"/>
      <a:font script="Hebr" typeface="Times New Roman"/>
      <a:font script="Thai" typeface="Angsana New"/>
      <a:font script="Ethi" typeface="Nyala"/>
      <a:font script="Beng" typeface="Vrinda"/>
      <a:font script="Gujr" typeface="Shruti"/>
      <a:font script="Khmr" typeface="MoolBoran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Times New Roman"/>
      <a:font script="Uigh" typeface="Microsoft Uighur"/>
      <a:font script="Geor" typeface="Sylfaen"/>
    </a:majorFont>
    <a:minorFont>
      <a:latin typeface="Calibri"/>
      <a:ea typeface=""/>
      <a:cs typeface=""/>
      <a:font script="Jpan" typeface="ＭＳ 明朝"/>
      <a:font script="Hang" typeface="맑은 고딕"/>
      <a:font script="Hans" typeface="宋体"/>
      <a:font script="Hant" typeface="新細明體"/>
      <a:font script="Arab" typeface="Arial"/>
      <a:font script="Hebr" typeface="Arial"/>
      <a:font script="Thai" typeface="Cordia New"/>
      <a:font script="Ethi" typeface="Nyala"/>
      <a:font script="Beng" typeface="Vrinda"/>
      <a:font script="Gujr" typeface="Shruti"/>
      <a:font script="Khmr" typeface="DaunPenh"/>
      <a:font script="Knda" typeface="Tunga"/>
      <a:font script="Guru" typeface="Raavi"/>
      <a:font script="Cans" typeface="Euphemia"/>
      <a:font script="Cher" typeface="Plantagenet Cherokee"/>
      <a:font script="Yiii" typeface="Microsoft Yi Baiti"/>
      <a:font script="Tibt" typeface="Microsoft Himalaya"/>
      <a:font script="Thaa" typeface="MV Boli"/>
      <a:font script="Deva" typeface="Mangal"/>
      <a:font script="Telu" typeface="Gautami"/>
      <a:font script="Taml" typeface="Latha"/>
      <a:font script="Syrc" typeface="Estrangelo Edessa"/>
      <a:font script="Orya" typeface="Kalinga"/>
      <a:font script="Mlym" typeface="Kartika"/>
      <a:font script="Laoo" typeface="DokChampa"/>
      <a:font script="Sinh" typeface="Iskoola Pota"/>
      <a:font script="Mong" typeface="Mongolian Baiti"/>
      <a:font script="Viet" typeface="Arial"/>
      <a:font script="Uigh" typeface="Microsoft Uighur"/>
      <a:font script="Geor" typeface="Sylfaen"/>
    </a:minorFont>
  </a:fontScheme>
  <a:fmtScheme name="Стандартная">
    <a:fillStyleLst>
      <a:solidFill>
        <a:schemeClr val="phClr"/>
      </a:solidFill>
      <a:gradFill rotWithShape="1">
        <a:gsLst>
          <a:gs pos="0">
            <a:schemeClr val="phClr">
              <a:tint val="50000"/>
              <a:satMod val="300000"/>
            </a:schemeClr>
          </a:gs>
          <a:gs pos="35000">
            <a:schemeClr val="phClr">
              <a:tint val="37000"/>
              <a:satMod val="300000"/>
            </a:schemeClr>
          </a:gs>
          <a:gs pos="100000">
            <a:schemeClr val="phClr">
              <a:tint val="15000"/>
              <a:satMod val="350000"/>
            </a:schemeClr>
          </a:gs>
        </a:gsLst>
        <a:lin ang="16200000" scaled="1"/>
      </a:gradFill>
      <a:gradFill rotWithShape="1">
        <a:gsLst>
          <a:gs pos="0">
            <a:schemeClr val="phClr">
              <a:shade val="51000"/>
              <a:satMod val="130000"/>
            </a:schemeClr>
          </a:gs>
          <a:gs pos="80000">
            <a:schemeClr val="phClr">
              <a:shade val="93000"/>
              <a:satMod val="130000"/>
            </a:schemeClr>
          </a:gs>
          <a:gs pos="100000">
            <a:schemeClr val="phClr">
              <a:shade val="94000"/>
              <a:satMod val="135000"/>
            </a:schemeClr>
          </a:gs>
        </a:gsLst>
        <a:lin ang="16200000" scaled="0"/>
      </a:gradFill>
    </a:fillStyleLst>
    <a:lnStyleLst>
      <a:ln w="9525" cap="flat" cmpd="sng" algn="ctr">
        <a:solidFill>
          <a:schemeClr val="phClr">
            <a:shade val="95000"/>
            <a:satMod val="105000"/>
          </a:schemeClr>
        </a:solidFill>
        <a:prstDash val="solid"/>
      </a:ln>
      <a:ln w="25400" cap="flat" cmpd="sng" algn="ctr">
        <a:solidFill>
          <a:schemeClr val="phClr"/>
        </a:solidFill>
        <a:prstDash val="solid"/>
      </a:ln>
      <a:ln w="38100" cap="flat" cmpd="sng" algn="ctr">
        <a:solidFill>
          <a:schemeClr val="phClr"/>
        </a:solidFill>
        <a:prstDash val="solid"/>
      </a:ln>
    </a:lnStyleLst>
    <a:effectStyleLst>
      <a:effectStyle>
        <a:effectLst>
          <a:outerShdw blurRad="40000" dist="20000" dir="5400000" rotWithShape="0">
            <a:srgbClr val="000000">
              <a:alpha val="38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</a:effectStyle>
      <a:effectStyle>
        <a:effectLst>
          <a:outerShdw blurRad="40000" dist="23000" dir="5400000" rotWithShape="0">
            <a:srgbClr val="000000">
              <a:alpha val="35000"/>
            </a:srgbClr>
          </a:outerShdw>
        </a:effectLst>
        <a:scene3d>
          <a:camera prst="orthographicFront">
            <a:rot lat="0" lon="0" rev="0"/>
          </a:camera>
          <a:lightRig rig="threePt" dir="t">
            <a:rot lat="0" lon="0" rev="1200000"/>
          </a:lightRig>
        </a:scene3d>
        <a:sp3d>
          <a:bevelT w="63500" h="25400"/>
        </a:sp3d>
      </a:effectStyle>
    </a:effectStyleLst>
    <a:bgFillStyleLst>
      <a:solidFill>
        <a:schemeClr val="phClr"/>
      </a:solidFill>
      <a:gradFill rotWithShape="1">
        <a:gsLst>
          <a:gs pos="0">
            <a:schemeClr val="phClr">
              <a:tint val="40000"/>
              <a:satMod val="350000"/>
            </a:schemeClr>
          </a:gs>
          <a:gs pos="40000">
            <a:schemeClr val="phClr">
              <a:tint val="45000"/>
              <a:shade val="99000"/>
              <a:satMod val="350000"/>
            </a:schemeClr>
          </a:gs>
          <a:gs pos="100000">
            <a:schemeClr val="phClr">
              <a:shade val="20000"/>
              <a:satMod val="255000"/>
            </a:schemeClr>
          </a:gs>
        </a:gsLst>
        <a:path path="circle">
          <a:fillToRect l="50000" t="-80000" r="50000" b="180000"/>
        </a:path>
      </a:gradFill>
      <a:gradFill rotWithShape="1">
        <a:gsLst>
          <a:gs pos="0">
            <a:schemeClr val="phClr">
              <a:tint val="80000"/>
              <a:satMod val="300000"/>
            </a:schemeClr>
          </a:gs>
          <a:gs pos="100000">
            <a:schemeClr val="phClr">
              <a:shade val="30000"/>
              <a:satMod val="200000"/>
            </a:schemeClr>
          </a:gs>
        </a:gsLst>
        <a:path path="circle">
          <a:fillToRect l="50000" t="50000" r="50000" b="50000"/>
        </a:path>
      </a:gradFill>
    </a:bgFillStyleLst>
  </a:fmtScheme>
</a:themeOverride>
</file>

<file path=docProps/app.xml><?xml version="1.0" encoding="utf-8"?>
<Properties xmlns="http://schemas.openxmlformats.org/officeDocument/2006/extended-properties" xmlns:vt="http://schemas.openxmlformats.org/officeDocument/2006/docPropsVTypes">
  <TotalTime>429</TotalTime>
  <Words>158</Words>
  <Application>Microsoft Office PowerPoint</Application>
  <PresentationFormat>Произвольный</PresentationFormat>
  <Paragraphs>53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3</vt:i4>
      </vt:variant>
      <vt:variant>
        <vt:lpstr>Заголовки слайдов</vt:lpstr>
      </vt:variant>
      <vt:variant>
        <vt:i4>8</vt:i4>
      </vt:variant>
    </vt:vector>
  </HeadingPairs>
  <TitlesOfParts>
    <vt:vector size="11" baseType="lpstr">
      <vt:lpstr>Тема Office</vt:lpstr>
      <vt:lpstr>1_Тема Office</vt:lpstr>
      <vt:lpstr>2_Тема Office</vt:lpstr>
      <vt:lpstr> </vt:lpstr>
      <vt:lpstr>Показатели, определяющие характеристики человеческого капитала</vt:lpstr>
      <vt:lpstr>Темп прироста показателей сферы образования Республики Абхазия (2015/2008гг.), %</vt:lpstr>
      <vt:lpstr>Изменение возрастного состава Республики Абхазия (2015/2008 гг.), %</vt:lpstr>
      <vt:lpstr>Образовательный уровень трудоспособного населения Абхазии, %</vt:lpstr>
      <vt:lpstr>Темпы прироста основных показателей развития сферы здравоохранения Республики Абхазия, %</vt:lpstr>
      <vt:lpstr>Динамика среднемесячной заработной платы и производительности труда</vt:lpstr>
      <vt:lpstr>Презентация PowerPoint</vt:lpstr>
    </vt:vector>
  </TitlesOfParts>
  <Company>SPecialiST RePack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 </dc:title>
  <dc:creator>Admin</dc:creator>
  <cp:lastModifiedBy>User</cp:lastModifiedBy>
  <cp:revision>44</cp:revision>
  <cp:lastPrinted>2017-09-08T13:28:27Z</cp:lastPrinted>
  <dcterms:created xsi:type="dcterms:W3CDTF">2017-09-06T09:38:00Z</dcterms:created>
  <dcterms:modified xsi:type="dcterms:W3CDTF">2017-09-15T06:40:33Z</dcterms:modified>
</cp:coreProperties>
</file>