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9"/>
  </p:notesMasterIdLst>
  <p:sldIdLst>
    <p:sldId id="265" r:id="rId2"/>
    <p:sldId id="270" r:id="rId3"/>
    <p:sldId id="262" r:id="rId4"/>
    <p:sldId id="273" r:id="rId5"/>
    <p:sldId id="271" r:id="rId6"/>
    <p:sldId id="267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2B0E"/>
    <a:srgbClr val="B4C680"/>
    <a:srgbClr val="990000"/>
    <a:srgbClr val="92AB4B"/>
    <a:srgbClr val="FF0000"/>
    <a:srgbClr val="00D1CC"/>
    <a:srgbClr val="008080"/>
    <a:srgbClr val="009900"/>
    <a:srgbClr val="D6A142"/>
    <a:srgbClr val="E5C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35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8809784193642457E-2"/>
          <c:y val="4.1535801290831911E-2"/>
          <c:w val="0.72146452081220436"/>
          <c:h val="0.9169283974183362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</c:v>
                </c:pt>
              </c:strCache>
            </c:strRef>
          </c:tx>
          <c:marker>
            <c:symbol val="none"/>
          </c:marker>
          <c:cat>
            <c:numRef>
              <c:f>Лист1!$A$2:$A$12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1.3</c:v>
                </c:pt>
                <c:pt idx="6">
                  <c:v>0.3</c:v>
                </c:pt>
                <c:pt idx="7">
                  <c:v>0.3</c:v>
                </c:pt>
                <c:pt idx="8">
                  <c:v>0.3</c:v>
                </c:pt>
                <c:pt idx="9">
                  <c:v>0.18</c:v>
                </c:pt>
                <c:pt idx="10">
                  <c:v>0.15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Численность занятого населения</c:v>
                </c:pt>
              </c:strCache>
            </c:strRef>
          </c:tx>
          <c:marker>
            <c:symbol val="none"/>
          </c:marker>
          <c:cat>
            <c:numRef>
              <c:f>Лист1!$A$2:$A$12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5.9</c:v>
                </c:pt>
                <c:pt idx="1">
                  <c:v>-2.6</c:v>
                </c:pt>
                <c:pt idx="2">
                  <c:v>2.9</c:v>
                </c:pt>
                <c:pt idx="3">
                  <c:v>2.5</c:v>
                </c:pt>
                <c:pt idx="4">
                  <c:v>3.1</c:v>
                </c:pt>
                <c:pt idx="5">
                  <c:v>4.8</c:v>
                </c:pt>
                <c:pt idx="6">
                  <c:v>5.9</c:v>
                </c:pt>
                <c:pt idx="7">
                  <c:v>2.5</c:v>
                </c:pt>
                <c:pt idx="8">
                  <c:v>-0.3</c:v>
                </c:pt>
                <c:pt idx="9">
                  <c:v>-2.12</c:v>
                </c:pt>
                <c:pt idx="10">
                  <c:v>4.18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ВВП</c:v>
                </c:pt>
              </c:strCache>
            </c:strRef>
          </c:tx>
          <c:marker>
            <c:symbol val="none"/>
          </c:marker>
          <c:cat>
            <c:numRef>
              <c:f>Лист1!$A$2:$A$12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Лист1!$D$2:$D$12</c:f>
              <c:numCache>
                <c:formatCode>General</c:formatCode>
                <c:ptCount val="11"/>
                <c:pt idx="5">
                  <c:v>32.5</c:v>
                </c:pt>
                <c:pt idx="6">
                  <c:v>5.8</c:v>
                </c:pt>
                <c:pt idx="7">
                  <c:v>14</c:v>
                </c:pt>
                <c:pt idx="8">
                  <c:v>-1.1000000000000001</c:v>
                </c:pt>
                <c:pt idx="9">
                  <c:v>11.1</c:v>
                </c:pt>
                <c:pt idx="10">
                  <c:v>3.64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Сальдированный результат (прибыль\убыткок)</c:v>
                </c:pt>
              </c:strCache>
            </c:strRef>
          </c:tx>
          <c:marker>
            <c:symbol val="none"/>
          </c:marker>
          <c:cat>
            <c:numRef>
              <c:f>Лист1!$A$2:$A$12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Лист1!$E$2:$E$12</c:f>
              <c:numCache>
                <c:formatCode>General</c:formatCode>
                <c:ptCount val="11"/>
                <c:pt idx="0">
                  <c:v>110.3</c:v>
                </c:pt>
                <c:pt idx="1">
                  <c:v>26.6</c:v>
                </c:pt>
                <c:pt idx="2">
                  <c:v>48.1</c:v>
                </c:pt>
                <c:pt idx="3">
                  <c:v>46.4</c:v>
                </c:pt>
                <c:pt idx="4">
                  <c:v>65</c:v>
                </c:pt>
                <c:pt idx="5">
                  <c:v>12.5</c:v>
                </c:pt>
                <c:pt idx="6">
                  <c:v>29.5</c:v>
                </c:pt>
                <c:pt idx="7">
                  <c:v>3.4</c:v>
                </c:pt>
                <c:pt idx="8">
                  <c:v>-74.8</c:v>
                </c:pt>
                <c:pt idx="9">
                  <c:v>-184.1</c:v>
                </c:pt>
                <c:pt idx="10">
                  <c:v>-146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ВЭД</c:v>
                </c:pt>
              </c:strCache>
            </c:strRef>
          </c:tx>
          <c:marker>
            <c:symbol val="none"/>
          </c:marker>
          <c:cat>
            <c:numRef>
              <c:f>Лист1!$A$2:$A$12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Лист1!$F$2:$F$12</c:f>
              <c:numCache>
                <c:formatCode>General</c:formatCode>
                <c:ptCount val="11"/>
                <c:pt idx="0">
                  <c:v>72.400000000000006</c:v>
                </c:pt>
                <c:pt idx="1">
                  <c:v>16.600000000000001</c:v>
                </c:pt>
                <c:pt idx="2">
                  <c:v>20.5</c:v>
                </c:pt>
                <c:pt idx="3">
                  <c:v>51.1</c:v>
                </c:pt>
                <c:pt idx="4">
                  <c:v>20.2</c:v>
                </c:pt>
                <c:pt idx="5">
                  <c:v>47.1</c:v>
                </c:pt>
                <c:pt idx="6">
                  <c:v>24.6</c:v>
                </c:pt>
                <c:pt idx="7">
                  <c:v>4.76</c:v>
                </c:pt>
                <c:pt idx="8">
                  <c:v>9.5</c:v>
                </c:pt>
                <c:pt idx="9">
                  <c:v>10.9</c:v>
                </c:pt>
                <c:pt idx="10">
                  <c:v>10.4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Инвестиции в основной капитал</c:v>
                </c:pt>
              </c:strCache>
            </c:strRef>
          </c:tx>
          <c:marker>
            <c:symbol val="none"/>
          </c:marker>
          <c:cat>
            <c:numRef>
              <c:f>Лист1!$A$2:$A$12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Лист1!$G$2:$G$12</c:f>
              <c:numCache>
                <c:formatCode>General</c:formatCode>
                <c:ptCount val="11"/>
                <c:pt idx="4">
                  <c:v>-4.3</c:v>
                </c:pt>
                <c:pt idx="5">
                  <c:v>107.3</c:v>
                </c:pt>
                <c:pt idx="6">
                  <c:v>13.5</c:v>
                </c:pt>
                <c:pt idx="7">
                  <c:v>8.1</c:v>
                </c:pt>
                <c:pt idx="8">
                  <c:v>-37.6</c:v>
                </c:pt>
                <c:pt idx="9">
                  <c:v>-19.100000000000001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Собственные доходы бюджета</c:v>
                </c:pt>
              </c:strCache>
            </c:strRef>
          </c:tx>
          <c:marker>
            <c:symbol val="none"/>
          </c:marker>
          <c:cat>
            <c:numRef>
              <c:f>Лист1!$A$2:$A$12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Лист1!$H$2:$H$12</c:f>
              <c:numCache>
                <c:formatCode>General</c:formatCode>
                <c:ptCount val="11"/>
                <c:pt idx="0">
                  <c:v>44.3</c:v>
                </c:pt>
                <c:pt idx="1">
                  <c:v>18.2</c:v>
                </c:pt>
                <c:pt idx="2">
                  <c:v>15.5</c:v>
                </c:pt>
                <c:pt idx="3">
                  <c:v>44.3</c:v>
                </c:pt>
                <c:pt idx="4">
                  <c:v>34.200000000000003</c:v>
                </c:pt>
                <c:pt idx="5">
                  <c:v>29.6</c:v>
                </c:pt>
                <c:pt idx="6">
                  <c:v>6.6</c:v>
                </c:pt>
                <c:pt idx="7">
                  <c:v>27</c:v>
                </c:pt>
                <c:pt idx="8">
                  <c:v>9.1</c:v>
                </c:pt>
                <c:pt idx="9">
                  <c:v>0.59</c:v>
                </c:pt>
                <c:pt idx="10">
                  <c:v>14.1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Число предприятий</c:v>
                </c:pt>
              </c:strCache>
            </c:strRef>
          </c:tx>
          <c:marker>
            <c:symbol val="none"/>
          </c:marker>
          <c:cat>
            <c:numRef>
              <c:f>Лист1!$A$2:$A$12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Лист1!$I$2:$I$12</c:f>
              <c:numCache>
                <c:formatCode>General</c:formatCode>
                <c:ptCount val="11"/>
                <c:pt idx="0">
                  <c:v>13</c:v>
                </c:pt>
                <c:pt idx="1">
                  <c:v>13.6</c:v>
                </c:pt>
                <c:pt idx="2">
                  <c:v>15.6</c:v>
                </c:pt>
                <c:pt idx="3">
                  <c:v>14</c:v>
                </c:pt>
                <c:pt idx="4">
                  <c:v>11.5</c:v>
                </c:pt>
                <c:pt idx="5">
                  <c:v>11.7</c:v>
                </c:pt>
                <c:pt idx="6">
                  <c:v>8.6999999999999993</c:v>
                </c:pt>
                <c:pt idx="7">
                  <c:v>6.3</c:v>
                </c:pt>
                <c:pt idx="8">
                  <c:v>5.0999999999999996</c:v>
                </c:pt>
                <c:pt idx="9">
                  <c:v>-69.400000000000006</c:v>
                </c:pt>
                <c:pt idx="10">
                  <c:v>-41.1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854016"/>
        <c:axId val="38872192"/>
      </c:lineChart>
      <c:catAx>
        <c:axId val="3885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872192"/>
        <c:crosses val="autoZero"/>
        <c:auto val="1"/>
        <c:lblAlgn val="ctr"/>
        <c:lblOffset val="100"/>
        <c:noMultiLvlLbl val="0"/>
      </c:catAx>
      <c:valAx>
        <c:axId val="38872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854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844792850905946"/>
          <c:y val="5.5380872003794129E-2"/>
          <c:w val="0.1597495567314581"/>
          <c:h val="0.87043322771904508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solidFill>
                <a:srgbClr val="C0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промышленной продукции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г. Сухум </c:v>
                </c:pt>
                <c:pt idx="1">
                  <c:v>Гагрский </c:v>
                </c:pt>
                <c:pt idx="2">
                  <c:v>Гудаутский</c:v>
                </c:pt>
                <c:pt idx="3">
                  <c:v>Сухумский </c:v>
                </c:pt>
                <c:pt idx="4">
                  <c:v>Гулрыпшский</c:v>
                </c:pt>
                <c:pt idx="5">
                  <c:v>Очамчырский</c:v>
                </c:pt>
                <c:pt idx="6">
                  <c:v>Ткуарчалский</c:v>
                </c:pt>
                <c:pt idx="7">
                  <c:v>Галский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59.8</c:v>
                </c:pt>
                <c:pt idx="1">
                  <c:v>8.6</c:v>
                </c:pt>
                <c:pt idx="2">
                  <c:v>5.4</c:v>
                </c:pt>
                <c:pt idx="3">
                  <c:v>0.7</c:v>
                </c:pt>
                <c:pt idx="4">
                  <c:v>5.4</c:v>
                </c:pt>
                <c:pt idx="5">
                  <c:v>8.8000000000000007</c:v>
                </c:pt>
                <c:pt idx="6">
                  <c:v>10.1</c:v>
                </c:pt>
                <c:pt idx="7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18550661298266"/>
          <c:y val="0.30245958935019435"/>
          <c:w val="0.31814493387017334"/>
          <c:h val="0.52050671143489979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5117788914240868"/>
          <c:y val="2.4966059919330139E-2"/>
        </c:manualLayout>
      </c:layout>
      <c:overlay val="0"/>
      <c:txPr>
        <a:bodyPr/>
        <a:lstStyle/>
        <a:p>
          <a:pPr>
            <a:defRPr>
              <a:solidFill>
                <a:srgbClr val="C0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0983088738026612"/>
          <c:w val="0.92157429540754288"/>
          <c:h val="0.784261002660556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Инвестиции в основной капитал 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г. Сухум </c:v>
                </c:pt>
                <c:pt idx="1">
                  <c:v>Гагрский </c:v>
                </c:pt>
                <c:pt idx="2">
                  <c:v>Гудаутский</c:v>
                </c:pt>
                <c:pt idx="3">
                  <c:v>Сухумский </c:v>
                </c:pt>
                <c:pt idx="4">
                  <c:v>Гулрыпшский </c:v>
                </c:pt>
                <c:pt idx="5">
                  <c:v>Очамчырский</c:v>
                </c:pt>
                <c:pt idx="6">
                  <c:v>Ткуарчалский</c:v>
                </c:pt>
                <c:pt idx="7">
                  <c:v>Галский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36.200000000000003</c:v>
                </c:pt>
                <c:pt idx="1">
                  <c:v>8.8000000000000007</c:v>
                </c:pt>
                <c:pt idx="2">
                  <c:v>15.4</c:v>
                </c:pt>
                <c:pt idx="3">
                  <c:v>0.5</c:v>
                </c:pt>
                <c:pt idx="4">
                  <c:v>26.9</c:v>
                </c:pt>
                <c:pt idx="5">
                  <c:v>4.8</c:v>
                </c:pt>
                <c:pt idx="6">
                  <c:v>7</c:v>
                </c:pt>
                <c:pt idx="7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571C43-FDD8-44C3-B517-E2502D19543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A39273-BEC2-4168-A3DE-B4C9094A6081}" type="pres">
      <dgm:prSet presAssocID="{E2571C43-FDD8-44C3-B517-E2502D19543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F1ECAFB-8E4A-4CF5-AC8B-CEF83334D3AA}" type="presOf" srcId="{E2571C43-FDD8-44C3-B517-E2502D195436}" destId="{42A39273-BEC2-4168-A3DE-B4C9094A6081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705C2C-40B5-4B7C-A280-5F1456E96124}" type="doc">
      <dgm:prSet loTypeId="urn:microsoft.com/office/officeart/2005/8/layout/hProcess7#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77FEDE-8884-4F70-89F6-5ACDEEAA9F23}" type="pres">
      <dgm:prSet presAssocID="{D9705C2C-40B5-4B7C-A280-5F1456E961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FEFFF78-4A6B-49B1-AEC6-465BC07017AF}" type="presOf" srcId="{D9705C2C-40B5-4B7C-A280-5F1456E96124}" destId="{8B77FEDE-8884-4F70-89F6-5ACDEEAA9F23}" srcOrd="0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571C43-FDD8-44C3-B517-E2502D19543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A39273-BEC2-4168-A3DE-B4C9094A6081}" type="pres">
      <dgm:prSet presAssocID="{E2571C43-FDD8-44C3-B517-E2502D19543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6B74A51-7FAA-49B2-9F69-C470F1D872D4}" type="presOf" srcId="{E2571C43-FDD8-44C3-B517-E2502D195436}" destId="{42A39273-BEC2-4168-A3DE-B4C9094A6081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E18E3-A493-498A-8A6F-19704EF21F97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2B797-9735-4EFE-9FCF-1603CDE05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2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2145-33D6-4FEC-B158-5D1DB57450A1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73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50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531B-958B-4FA4-AD1C-329DFD574E2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F380-7F2E-43CF-8FA1-661399176ED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8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8411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531B-958B-4FA4-AD1C-329DFD574E2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F380-7F2E-43CF-8FA1-661399176ED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2220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7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19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531B-958B-4FA4-AD1C-329DFD574E2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F380-7F2E-43CF-8FA1-661399176ED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1710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531B-958B-4FA4-AD1C-329DFD574E2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F380-7F2E-43CF-8FA1-661399176ED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91517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9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531B-958B-4FA4-AD1C-329DFD574E2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F380-7F2E-43CF-8FA1-661399176ED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54136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531B-958B-4FA4-AD1C-329DFD574E2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F380-7F2E-43CF-8FA1-661399176ED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5065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531B-958B-4FA4-AD1C-329DFD574E2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F380-7F2E-43CF-8FA1-661399176ED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01748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531B-958B-4FA4-AD1C-329DFD574E2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F380-7F2E-43CF-8FA1-661399176ED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69201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531B-958B-4FA4-AD1C-329DFD574E2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F380-7F2E-43CF-8FA1-661399176ED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8666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5" y="2209805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90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3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531B-958B-4FA4-AD1C-329DFD574E2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F380-7F2E-43CF-8FA1-661399176ED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85409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531B-958B-4FA4-AD1C-329DFD574E2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F380-7F2E-43CF-8FA1-661399176ED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73480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4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5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46531B-958B-4FA4-AD1C-329DFD574E2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2" y="6172205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5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D9F380-7F2E-43CF-8FA1-661399176ED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2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slow">
    <p:blinds dir="vert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chart" Target="../charts/chart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chart" Target="../charts/chart3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8900" y="1436915"/>
            <a:ext cx="8915399" cy="1638795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2400" dirty="0" smtClean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Абхазский государственный университет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Кафедра Национальной экономики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Мирцхулава    И.В. </a:t>
            </a:r>
          </a:p>
        </p:txBody>
      </p:sp>
      <p:pic>
        <p:nvPicPr>
          <p:cNvPr id="4" name="Рисунок 3" descr="C:\Users\дом777\Desktop\фонтаны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5" y="4965397"/>
            <a:ext cx="2812900" cy="1708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Все документы пользователя\Desktop\дранда.jpg"/>
          <p:cNvPicPr/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897" y="3065415"/>
            <a:ext cx="2647141" cy="1749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Все документы пользователя\Desktop\гагра.jpg"/>
          <p:cNvPicPr/>
          <p:nvPr/>
        </p:nvPicPr>
        <p:blipFill>
          <a:blip r:embed="rId4" cstate="print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37" y="3097792"/>
            <a:ext cx="2539969" cy="1677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CSS-Eco\AppData\Local\Microsoft\Windows\Temporary Internet Files\Content.Word\6956881873_0c7bbb3777_c.jpg"/>
          <p:cNvPicPr/>
          <p:nvPr/>
        </p:nvPicPr>
        <p:blipFill>
          <a:blip r:embed="rId5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038" y="4996844"/>
            <a:ext cx="2488476" cy="171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Все документы пользователя\Desktop\уголь.jpg"/>
          <p:cNvPicPr/>
          <p:nvPr/>
        </p:nvPicPr>
        <p:blipFill>
          <a:blip r:embed="rId6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044" y="3065415"/>
            <a:ext cx="2766560" cy="1659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Все документы пользователя\Desktop\моква.jpg"/>
          <p:cNvPicPr/>
          <p:nvPr/>
        </p:nvPicPr>
        <p:blipFill>
          <a:blip r:embed="rId7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306" y="4989840"/>
            <a:ext cx="2706935" cy="165969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550416" y="300748"/>
            <a:ext cx="110171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962B0E"/>
                </a:solidFill>
                <a:latin typeface="Cambria" pitchFamily="18" charset="0"/>
                <a:ea typeface="+mj-ea"/>
                <a:cs typeface="+mj-cs"/>
              </a:rPr>
              <a:t>Перспективы использования кластерного подхода в развитии регионов Абхазии</a:t>
            </a:r>
            <a:endParaRPr lang="ru-RU" dirty="0">
              <a:solidFill>
                <a:srgbClr val="962B0E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28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99457" y="5052552"/>
            <a:ext cx="10753195" cy="882119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Динамика темпов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прироста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основных социально -экономических показателей  Абхазии за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2005-2015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гг.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30492391"/>
              </p:ext>
            </p:extLst>
          </p:nvPr>
        </p:nvGraphicFramePr>
        <p:xfrm>
          <a:off x="445839" y="372862"/>
          <a:ext cx="11334829" cy="4713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990214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914400" y="71021"/>
            <a:ext cx="10454640" cy="1258669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СТРУКТУРНЫЕ   РЕГИОНАЛЬНЫЕ   ДИСБАЛАНСЫ 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914400" y="1402080"/>
            <a:ext cx="2468880" cy="5349240"/>
          </a:xfrm>
          <a:prstGeom prst="snip2Diag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дисбалансы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242560" y="1539240"/>
            <a:ext cx="6126480" cy="1051560"/>
          </a:xfrm>
          <a:prstGeom prst="round2Diag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Валовый объем производства 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242560" y="2819400"/>
            <a:ext cx="6126480" cy="1051560"/>
          </a:xfrm>
          <a:prstGeom prst="round2Diag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жизни населения 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242560" y="5646420"/>
            <a:ext cx="6126480" cy="1051560"/>
          </a:xfrm>
          <a:prstGeom prst="round2Diag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финансирование 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5242560" y="4272915"/>
            <a:ext cx="6126480" cy="1051560"/>
          </a:xfrm>
          <a:prstGeom prst="round2Diag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занятого населения 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383280" y="1638300"/>
            <a:ext cx="1859280" cy="83820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383280" y="2994660"/>
            <a:ext cx="1859280" cy="838200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383280" y="4518660"/>
            <a:ext cx="1859280" cy="838200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383280" y="5913120"/>
            <a:ext cx="1859280" cy="838200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27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68991630"/>
              </p:ext>
            </p:extLst>
          </p:nvPr>
        </p:nvGraphicFramePr>
        <p:xfrm>
          <a:off x="180781" y="1484784"/>
          <a:ext cx="5426248" cy="4083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Объект 1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50062003"/>
              </p:ext>
            </p:extLst>
          </p:nvPr>
        </p:nvGraphicFramePr>
        <p:xfrm>
          <a:off x="6288022" y="2852936"/>
          <a:ext cx="5281084" cy="367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5521"/>
          </a:xfrm>
          <a:prstGeom prst="rect">
            <a:avLst/>
          </a:prstGeom>
          <a:noFill/>
        </p:spPr>
        <p:txBody>
          <a:bodyPr/>
          <a:lstStyle/>
          <a:p>
            <a:pPr marL="0" indent="0" algn="ctr">
              <a:buNone/>
            </a:pPr>
            <a:r>
              <a:rPr lang="ru-RU" sz="36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районов, %</a:t>
            </a:r>
            <a:endParaRPr lang="ru-RU" sz="3600" b="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942700"/>
              </p:ext>
            </p:extLst>
          </p:nvPr>
        </p:nvGraphicFramePr>
        <p:xfrm>
          <a:off x="6631621" y="1412777"/>
          <a:ext cx="5357180" cy="4084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61964243"/>
              </p:ext>
            </p:extLst>
          </p:nvPr>
        </p:nvGraphicFramePr>
        <p:xfrm>
          <a:off x="541866" y="1286934"/>
          <a:ext cx="6826600" cy="5255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45693106"/>
              </p:ext>
            </p:extLst>
          </p:nvPr>
        </p:nvGraphicFramePr>
        <p:xfrm>
          <a:off x="7403977" y="1278384"/>
          <a:ext cx="4635623" cy="5086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  <p:extLst>
      <p:ext uri="{BB962C8B-B14F-4D97-AF65-F5344CB8AC3E}">
        <p14:creationId xmlns:p14="http://schemas.microsoft.com/office/powerpoint/2010/main" val="421971492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03018" y="5330987"/>
            <a:ext cx="1674722" cy="14277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hangingPunct="0">
              <a:tabLst>
                <a:tab pos="-1890395" algn="l"/>
                <a:tab pos="630555" algn="l"/>
              </a:tabLst>
            </a:pP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улучшение благосостояния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граждан</a:t>
            </a:r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42820" y="5268231"/>
            <a:ext cx="1714573" cy="149050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создание транспортных логистических центров</a:t>
            </a:r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1860" y="5268231"/>
            <a:ext cx="1714573" cy="149050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развитие туристско-рекреационных услуг</a:t>
            </a:r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43217" y="5301089"/>
            <a:ext cx="1691463" cy="145148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hangingPunct="0">
              <a:tabLst>
                <a:tab pos="-1890395" algn="l"/>
                <a:tab pos="630555" algn="l"/>
              </a:tabLst>
            </a:pP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создание условий для развития малого и среднего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предпринимательства</a:t>
            </a:r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84817" y="5330987"/>
            <a:ext cx="1697671" cy="141907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hangingPunct="0">
              <a:tabLst>
                <a:tab pos="-1890395" algn="l"/>
                <a:tab pos="630555" algn="l"/>
              </a:tabLst>
            </a:pP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создание новых рабочих мест в сфере 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АПК</a:t>
            </a:r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996765" y="5268231"/>
            <a:ext cx="1780460" cy="149050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рост бюджета районов преимущественно за счет собственных средств</a:t>
            </a:r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9403" y="79899"/>
            <a:ext cx="10657183" cy="69342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СТРАТЕГИЧЕСКАЯ  ЦЕЛЬ  РАЗВИТИЯ  РАЙОНОВ -  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ПОВЫШЕНИЕ УРОВНЯ И КАЧЕСТВА ЖИЗНИ НАСЕЛЕНИЯ 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4755" y="1137638"/>
            <a:ext cx="10657184" cy="1615815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ЗАДАЧИ: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defTabSz="35560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сбалансированное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территориальное развитие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</a:p>
          <a:p>
            <a:pPr marL="285750" indent="-285750" algn="just" defTabSz="355600" hangingPunct="0">
              <a:buFont typeface="Wingdings" pitchFamily="2" charset="2"/>
              <a:buChar char="Ø"/>
              <a:tabLst>
                <a:tab pos="-1890395" algn="l"/>
                <a:tab pos="630555" algn="l"/>
              </a:tabLst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повышение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инвестиционной привлекательности районов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городов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defTabSz="355600">
              <a:buFont typeface="Wingdings" pitchFamily="2" charset="2"/>
              <a:buChar char="Ø"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обеспечение комплексной безопасности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территории. </a:t>
            </a:r>
            <a:endPara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6938" indent="-896938" defTabSz="355600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34755" y="4436947"/>
            <a:ext cx="10657184" cy="51789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ОЖИДАЕМЫЕ РЕЗУЛЬТАТЫ  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5506424" y="4052399"/>
            <a:ext cx="1152128" cy="376149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5471931" y="773319"/>
            <a:ext cx="1152128" cy="339455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844082" y="4963237"/>
            <a:ext cx="1152128" cy="367750"/>
          </a:xfrm>
          <a:prstGeom prst="down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2736754" y="4963237"/>
            <a:ext cx="1103813" cy="342273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4670214" y="4963237"/>
            <a:ext cx="1092324" cy="367750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6503082" y="4963237"/>
            <a:ext cx="1152128" cy="301847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8439335" y="4954838"/>
            <a:ext cx="1152128" cy="310247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10332007" y="4963237"/>
            <a:ext cx="1087471" cy="301848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19403" y="3138000"/>
            <a:ext cx="1065718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ИНСТРУМЕНТ: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формирование кластерной структуры экономики регионов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>
            <a:off x="5518764" y="2753453"/>
            <a:ext cx="1089166" cy="36788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99442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45845" y="958764"/>
            <a:ext cx="7929563" cy="136683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Кластерный подход к развитию регионов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707484" y="2325602"/>
            <a:ext cx="200024" cy="385762"/>
          </a:xfrm>
          <a:prstGeom prst="straightConnector1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5904832" y="2339889"/>
            <a:ext cx="164305" cy="371475"/>
          </a:xfrm>
          <a:prstGeom prst="straightConnector1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8929686" y="2349415"/>
            <a:ext cx="164305" cy="361949"/>
          </a:xfrm>
          <a:prstGeom prst="straightConnector1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с двумя усеченными противолежащими углами 19"/>
          <p:cNvSpPr/>
          <p:nvPr/>
        </p:nvSpPr>
        <p:spPr>
          <a:xfrm>
            <a:off x="1052838" y="2713722"/>
            <a:ext cx="2386015" cy="985838"/>
          </a:xfrm>
          <a:prstGeom prst="snip2Diag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Экономический эффект 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21" name="Прямоугольник с двумя усеченными противолежащими углами 20"/>
          <p:cNvSpPr/>
          <p:nvPr/>
        </p:nvSpPr>
        <p:spPr>
          <a:xfrm>
            <a:off x="4427740" y="2784743"/>
            <a:ext cx="2386015" cy="985838"/>
          </a:xfrm>
          <a:prstGeom prst="snip2Diag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Социальный эффект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22" name="Прямоугольник с двумя усеченными противолежащими углами 21"/>
          <p:cNvSpPr/>
          <p:nvPr/>
        </p:nvSpPr>
        <p:spPr>
          <a:xfrm>
            <a:off x="7536999" y="2784743"/>
            <a:ext cx="2386015" cy="985838"/>
          </a:xfrm>
          <a:prstGeom prst="snip2Diag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Бюджетный эффект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2245845" y="3702680"/>
            <a:ext cx="0" cy="685800"/>
          </a:xfrm>
          <a:prstGeom prst="straightConnector1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558603" y="3770581"/>
            <a:ext cx="0" cy="685800"/>
          </a:xfrm>
          <a:prstGeom prst="straightConnector1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8855059" y="3770581"/>
            <a:ext cx="0" cy="685800"/>
          </a:xfrm>
          <a:prstGeom prst="straightConnector1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с двумя скругленными противолежащими углами 35"/>
          <p:cNvSpPr/>
          <p:nvPr/>
        </p:nvSpPr>
        <p:spPr>
          <a:xfrm>
            <a:off x="1514474" y="4598423"/>
            <a:ext cx="2386015" cy="1598395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-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развитие бизнеса 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37" name="Прямоугольник с двумя скругленными противолежащими углами 36"/>
          <p:cNvSpPr/>
          <p:nvPr/>
        </p:nvSpPr>
        <p:spPr>
          <a:xfrm>
            <a:off x="4610288" y="4598424"/>
            <a:ext cx="2386015" cy="1598395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с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оздание новых рабочих мест;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насыщение рынка  качественными товарами 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38" name="Прямоугольник с двумя скругленными противолежащими углами 37"/>
          <p:cNvSpPr/>
          <p:nvPr/>
        </p:nvSpPr>
        <p:spPr>
          <a:xfrm>
            <a:off x="7990285" y="4518526"/>
            <a:ext cx="2386015" cy="1598395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- увеличение доходной части бюджетов всех уровней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5665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5060" y="727970"/>
            <a:ext cx="7516013" cy="3533312"/>
          </a:xfrm>
        </p:spPr>
        <p:txBody>
          <a:bodyPr>
            <a:normAutofit lnSpcReduction="10000"/>
          </a:bodyPr>
          <a:lstStyle/>
          <a:p>
            <a:pPr algn="ctr"/>
            <a:endParaRPr lang="ru-RU" sz="6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ВНИМАНИЕ </a:t>
            </a:r>
            <a:endParaRPr lang="ru-RU" sz="6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96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</TotalTime>
  <Words>159</Words>
  <Application>Microsoft Office PowerPoint</Application>
  <PresentationFormat>Произвольный</PresentationFormat>
  <Paragraphs>44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 Удельный вес районов, %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CSS-Eco</cp:lastModifiedBy>
  <cp:revision>67</cp:revision>
  <dcterms:created xsi:type="dcterms:W3CDTF">2016-09-30T11:37:43Z</dcterms:created>
  <dcterms:modified xsi:type="dcterms:W3CDTF">2017-09-08T12:16:34Z</dcterms:modified>
</cp:coreProperties>
</file>